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8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452A7-B9C8-4944-8A34-22721F35253B}" v="2" dt="2022-11-02T18:00:19.576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3" d="100"/>
          <a:sy n="113" d="100"/>
        </p:scale>
        <p:origin x="510" y="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12" y="76200"/>
            <a:ext cx="6553200" cy="3048000"/>
          </a:xfrm>
        </p:spPr>
        <p:txBody>
          <a:bodyPr/>
          <a:lstStyle/>
          <a:p>
            <a:r>
              <a:rPr lang="en-US" dirty="0"/>
              <a:t>Reading and</a:t>
            </a:r>
            <a:br>
              <a:rPr lang="en-US" dirty="0"/>
            </a:br>
            <a:r>
              <a:rPr lang="en-US" dirty="0"/>
              <a:t>Understanding District Budgets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2022 </a:t>
            </a:r>
          </a:p>
          <a:p>
            <a:r>
              <a:rPr lang="en-US" dirty="0"/>
              <a:t>Statewide Bargaining Summit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2" y="685800"/>
            <a:ext cx="10439399" cy="1925638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dirty="0"/>
              <a:t>GENERAL FUND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10439398" cy="29718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Funded by Minimum School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Board Levy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Voted Levy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Things I’ve Heard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Districts are ‘hiding’ money</a:t>
            </a:r>
          </a:p>
          <a:p>
            <a:r>
              <a:rPr lang="en-US" sz="3600" dirty="0"/>
              <a:t>Districts waste money</a:t>
            </a:r>
          </a:p>
          <a:p>
            <a:r>
              <a:rPr lang="en-US" sz="3600" dirty="0"/>
              <a:t>Districts are top heavy</a:t>
            </a:r>
          </a:p>
          <a:p>
            <a:r>
              <a:rPr lang="en-US" sz="3600" dirty="0"/>
              <a:t>Districts complain about not having enough money</a:t>
            </a:r>
          </a:p>
          <a:p>
            <a:r>
              <a:rPr lang="en-US" sz="3600" dirty="0"/>
              <a:t>Districts say here’s how much money there is, tell us where you want us to spend it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respond to these and other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782C-FF60-87F0-B762-76B01449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Be informed</a:t>
            </a:r>
          </a:p>
          <a:p>
            <a:r>
              <a:rPr lang="en-US" sz="3200" dirty="0"/>
              <a:t>Know what is happening with budget</a:t>
            </a:r>
          </a:p>
          <a:p>
            <a:r>
              <a:rPr lang="en-US" sz="3200" dirty="0"/>
              <a:t>Ask informed questions</a:t>
            </a:r>
          </a:p>
          <a:p>
            <a:r>
              <a:rPr lang="en-US" sz="3200" dirty="0"/>
              <a:t>Be collaborative</a:t>
            </a:r>
          </a:p>
          <a:p>
            <a:r>
              <a:rPr lang="en-US" sz="3200" dirty="0"/>
              <a:t>Tell the district it is their job to make the budget not yours? (in a professional way)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Budget Basics – Revenue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10016444" cy="4187952"/>
          </a:xfrm>
        </p:spPr>
        <p:txBody>
          <a:bodyPr>
            <a:normAutofit/>
          </a:bodyPr>
          <a:lstStyle/>
          <a:p>
            <a:r>
              <a:rPr lang="en-US" sz="3200" dirty="0"/>
              <a:t>Federal</a:t>
            </a:r>
          </a:p>
          <a:p>
            <a:pPr lvl="1"/>
            <a:r>
              <a:rPr lang="en-US" sz="2800" dirty="0"/>
              <a:t>Title programs, Special Ed, Child Nutrition, etc.	</a:t>
            </a:r>
          </a:p>
          <a:p>
            <a:r>
              <a:rPr lang="en-US" sz="3200" dirty="0"/>
              <a:t>State</a:t>
            </a:r>
          </a:p>
          <a:p>
            <a:pPr lvl="1"/>
            <a:r>
              <a:rPr lang="en-US" sz="2800" dirty="0"/>
              <a:t>Minimum School Program (WPU), other non-WPU items</a:t>
            </a:r>
          </a:p>
          <a:p>
            <a:r>
              <a:rPr lang="en-US" sz="3200" dirty="0"/>
              <a:t>Local</a:t>
            </a:r>
          </a:p>
          <a:p>
            <a:pPr lvl="1"/>
            <a:r>
              <a:rPr lang="en-US" sz="2800" dirty="0"/>
              <a:t>Property Tax</a:t>
            </a:r>
          </a:p>
          <a:p>
            <a:pPr lvl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9829798" cy="4187952"/>
          </a:xfrm>
        </p:spPr>
        <p:txBody>
          <a:bodyPr/>
          <a:lstStyle/>
          <a:p>
            <a:r>
              <a:rPr lang="en-US" dirty="0"/>
              <a:t>Federal Funds are all restricted</a:t>
            </a:r>
          </a:p>
          <a:p>
            <a:r>
              <a:rPr lang="en-US" dirty="0"/>
              <a:t>But make sure they are used to full potential, not usually an issue</a:t>
            </a:r>
          </a:p>
          <a:p>
            <a:r>
              <a:rPr lang="en-US" dirty="0"/>
              <a:t>Be aware of MOE.  </a:t>
            </a:r>
          </a:p>
          <a:p>
            <a:r>
              <a:rPr lang="en-US" dirty="0"/>
              <a:t>One-time ESSER funds.  Three blocks of funding.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7975"/>
            <a:ext cx="8229601" cy="761999"/>
          </a:xfrm>
        </p:spPr>
        <p:txBody>
          <a:bodyPr/>
          <a:lstStyle/>
          <a:p>
            <a:r>
              <a:rPr lang="en-US" dirty="0"/>
              <a:t>State Funds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2" y="990600"/>
            <a:ext cx="8229601" cy="5178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Usually, the largest source of unrestricted money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K-12 WPU, Some of TSSA, Equalization for most,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Also, a lot of restricted money in add-ons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SpEd</a:t>
            </a:r>
            <a:r>
              <a:rPr lang="en-US" dirty="0">
                <a:solidFill>
                  <a:schemeClr val="tx1"/>
                </a:solidFill>
              </a:rPr>
              <a:t>, CTE, and At-Risk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Also, items that are grants and restricted programmatic money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DTL, Youth-in-custody, BTSALP,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609600"/>
          </a:xfrm>
        </p:spPr>
        <p:txBody>
          <a:bodyPr/>
          <a:lstStyle/>
          <a:p>
            <a:r>
              <a:rPr lang="en-US" dirty="0"/>
              <a:t>Local Funds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36712" y="914400"/>
            <a:ext cx="4800600" cy="838200"/>
          </a:xfrm>
        </p:spPr>
        <p:txBody>
          <a:bodyPr/>
          <a:lstStyle/>
          <a:p>
            <a:r>
              <a:rPr lang="en-US" dirty="0"/>
              <a:t>Property Taxes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2412" y="1752600"/>
            <a:ext cx="10058399" cy="5029200"/>
          </a:xfrm>
        </p:spPr>
        <p:txBody>
          <a:bodyPr>
            <a:normAutofit/>
          </a:bodyPr>
          <a:lstStyle/>
          <a:p>
            <a:r>
              <a:rPr lang="en-US" dirty="0"/>
              <a:t>Board Levy</a:t>
            </a:r>
          </a:p>
          <a:p>
            <a:pPr lvl="1"/>
            <a:r>
              <a:rPr lang="en-US" dirty="0"/>
              <a:t>Capped at .0025</a:t>
            </a:r>
          </a:p>
          <a:p>
            <a:pPr lvl="1"/>
            <a:r>
              <a:rPr lang="en-US" dirty="0"/>
              <a:t>Raised by majority vote of Board</a:t>
            </a:r>
          </a:p>
          <a:p>
            <a:r>
              <a:rPr lang="en-US" dirty="0"/>
              <a:t>Voted Levy</a:t>
            </a:r>
          </a:p>
          <a:p>
            <a:pPr lvl="1"/>
            <a:r>
              <a:rPr lang="en-US" dirty="0"/>
              <a:t>Capped at .002</a:t>
            </a:r>
          </a:p>
          <a:p>
            <a:pPr lvl="1"/>
            <a:r>
              <a:rPr lang="en-US" dirty="0"/>
              <a:t>Raised by vote of the residents of the district</a:t>
            </a:r>
          </a:p>
          <a:p>
            <a:r>
              <a:rPr lang="en-US" dirty="0"/>
              <a:t>Capital Levy</a:t>
            </a:r>
          </a:p>
          <a:p>
            <a:pPr lvl="1"/>
            <a:r>
              <a:rPr lang="en-US" dirty="0"/>
              <a:t>Capped at .003</a:t>
            </a:r>
          </a:p>
          <a:p>
            <a:pPr lvl="1"/>
            <a:r>
              <a:rPr lang="en-US" dirty="0"/>
              <a:t>Raised by majority vote of Board</a:t>
            </a:r>
          </a:p>
          <a:p>
            <a:r>
              <a:rPr lang="en-US" dirty="0"/>
              <a:t>Debt Levy</a:t>
            </a:r>
          </a:p>
          <a:p>
            <a:pPr lvl="1"/>
            <a:r>
              <a:rPr lang="en-US" dirty="0"/>
              <a:t>Raised by vote of the residents of the district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Money – Expenditures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2181B-CDC4-8257-C5BA-6F2D981E0768}"/>
              </a:ext>
            </a:extLst>
          </p:cNvPr>
          <p:cNvSpPr txBox="1"/>
          <p:nvPr/>
        </p:nvSpPr>
        <p:spPr>
          <a:xfrm>
            <a:off x="1598612" y="1752600"/>
            <a:ext cx="9372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Fund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Capitol Outlay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Debt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Child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685800"/>
            <a:ext cx="10363199" cy="1925637"/>
          </a:xfrm>
        </p:spPr>
        <p:txBody>
          <a:bodyPr anchor="ctr"/>
          <a:lstStyle/>
          <a:p>
            <a:pPr algn="ctr"/>
            <a:r>
              <a:rPr lang="en-US" sz="7200" dirty="0"/>
              <a:t>GENERAL FUND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10515599" cy="17526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Unrestricted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goes to employee salary and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employees are educators</a:t>
            </a:r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286</TotalTime>
  <Words>308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Currency Symbols 16x9</vt:lpstr>
      <vt:lpstr>Reading and Understanding District Budgets </vt:lpstr>
      <vt:lpstr>Common Things I’ve Heard</vt:lpstr>
      <vt:lpstr>How can respond to these and other comments?</vt:lpstr>
      <vt:lpstr>District Budget Basics – Revenue </vt:lpstr>
      <vt:lpstr>FEDERAL FUNDS</vt:lpstr>
      <vt:lpstr>State Funds </vt:lpstr>
      <vt:lpstr>Local Funds</vt:lpstr>
      <vt:lpstr>Spending Money – Expenditures </vt:lpstr>
      <vt:lpstr>GENERAL FUND</vt:lpstr>
      <vt:lpstr>GENERAL FUND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Understanding District Budgets</dc:title>
  <dc:creator>Jay Blain [UT]</dc:creator>
  <cp:lastModifiedBy>Karen Loveridge [UT]</cp:lastModifiedBy>
  <cp:revision>2</cp:revision>
  <dcterms:created xsi:type="dcterms:W3CDTF">2022-11-02T17:07:30Z</dcterms:created>
  <dcterms:modified xsi:type="dcterms:W3CDTF">2022-12-06T20:14:21Z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