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889158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2" roundtripDataSignature="AMtx7mj117R2rpkTIYS/tPi1FQCjFfGAS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customschemas.google.com/relationships/presentationmetadata" Target="meta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460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46088"/>
          </a:xfrm>
          <a:prstGeom prst="rect">
            <a:avLst/>
          </a:prstGeom>
        </p:spPr>
        <p:txBody>
          <a:bodyPr vert="horz" lIns="91440" tIns="45720" rIns="91440" bIns="45720" rtlCol="0"/>
          <a:lstStyle>
            <a:lvl1pPr algn="r">
              <a:defRPr sz="1200"/>
            </a:lvl1pPr>
          </a:lstStyle>
          <a:p>
            <a:fld id="{8C04953E-065D-4182-BC8D-D6A65BDB7EA5}" type="datetimeFigureOut">
              <a:rPr lang="en-US" smtClean="0"/>
              <a:t>12/6/2022</a:t>
            </a:fld>
            <a:endParaRPr lang="en-US"/>
          </a:p>
        </p:txBody>
      </p:sp>
      <p:sp>
        <p:nvSpPr>
          <p:cNvPr id="4" name="Footer Placeholder 3"/>
          <p:cNvSpPr>
            <a:spLocks noGrp="1"/>
          </p:cNvSpPr>
          <p:nvPr>
            <p:ph type="ftr" sz="quarter" idx="2"/>
          </p:nvPr>
        </p:nvSpPr>
        <p:spPr>
          <a:xfrm>
            <a:off x="0" y="8445500"/>
            <a:ext cx="2971800" cy="4460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445500"/>
            <a:ext cx="2971800" cy="446088"/>
          </a:xfrm>
          <a:prstGeom prst="rect">
            <a:avLst/>
          </a:prstGeom>
        </p:spPr>
        <p:txBody>
          <a:bodyPr vert="horz" lIns="91440" tIns="45720" rIns="91440" bIns="45720" rtlCol="0" anchor="b"/>
          <a:lstStyle>
            <a:lvl1pPr algn="r">
              <a:defRPr sz="1200"/>
            </a:lvl1pPr>
          </a:lstStyle>
          <a:p>
            <a:fld id="{E7016601-8DF0-42A1-938F-6DEC904907A6}" type="slidenum">
              <a:rPr lang="en-US" smtClean="0"/>
              <a:t>‹#›</a:t>
            </a:fld>
            <a:endParaRPr lang="en-US"/>
          </a:p>
        </p:txBody>
      </p:sp>
    </p:spTree>
    <p:extLst>
      <p:ext uri="{BB962C8B-B14F-4D97-AF65-F5344CB8AC3E}">
        <p14:creationId xmlns:p14="http://schemas.microsoft.com/office/powerpoint/2010/main" val="1176134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2971800" cy="446124"/>
          </a:xfrm>
          <a:prstGeom prst="rect">
            <a:avLst/>
          </a:prstGeom>
          <a:noFill/>
          <a:ln>
            <a:noFill/>
          </a:ln>
        </p:spPr>
        <p:txBody>
          <a:bodyPr spcFirstLastPara="1" wrap="square" lIns="89975" tIns="44975" rIns="89975" bIns="44975" anchor="t" anchorCtr="0">
            <a:noAutofit/>
          </a:bodyPr>
          <a:lstStyle>
            <a:lvl1pPr marR="0" lvl="0" algn="l" rtl="0">
              <a:spcBef>
                <a:spcPts val="0"/>
              </a:spcBef>
              <a:spcAft>
                <a:spcPts val="0"/>
              </a:spcAft>
              <a:buSzPts val="1400"/>
              <a:buNone/>
              <a:defRPr sz="11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4" y="0"/>
            <a:ext cx="2971800" cy="446124"/>
          </a:xfrm>
          <a:prstGeom prst="rect">
            <a:avLst/>
          </a:prstGeom>
          <a:noFill/>
          <a:ln>
            <a:noFill/>
          </a:ln>
        </p:spPr>
        <p:txBody>
          <a:bodyPr spcFirstLastPara="1" wrap="square" lIns="89975" tIns="44975" rIns="89975" bIns="44975" anchor="t" anchorCtr="0">
            <a:noAutofit/>
          </a:bodyPr>
          <a:lstStyle>
            <a:lvl1pPr marR="0" lvl="0" algn="r" rtl="0">
              <a:spcBef>
                <a:spcPts val="0"/>
              </a:spcBef>
              <a:spcAft>
                <a:spcPts val="0"/>
              </a:spcAft>
              <a:buSzPts val="1400"/>
              <a:buNone/>
              <a:defRPr sz="11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279077"/>
            <a:ext cx="5486400" cy="3501063"/>
          </a:xfrm>
          <a:prstGeom prst="rect">
            <a:avLst/>
          </a:prstGeom>
          <a:noFill/>
          <a:ln>
            <a:noFill/>
          </a:ln>
        </p:spPr>
        <p:txBody>
          <a:bodyPr spcFirstLastPara="1" wrap="square" lIns="89975" tIns="44975" rIns="89975" bIns="449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8445467"/>
            <a:ext cx="2971800" cy="446123"/>
          </a:xfrm>
          <a:prstGeom prst="rect">
            <a:avLst/>
          </a:prstGeom>
          <a:noFill/>
          <a:ln>
            <a:noFill/>
          </a:ln>
        </p:spPr>
        <p:txBody>
          <a:bodyPr spcFirstLastPara="1" wrap="square" lIns="89975" tIns="44975" rIns="89975" bIns="44975" anchor="b" anchorCtr="0">
            <a:noAutofit/>
          </a:bodyPr>
          <a:lstStyle>
            <a:lvl1pPr marR="0" lvl="0" algn="l" rtl="0">
              <a:spcBef>
                <a:spcPts val="0"/>
              </a:spcBef>
              <a:spcAft>
                <a:spcPts val="0"/>
              </a:spcAft>
              <a:buSzPts val="1400"/>
              <a:buNone/>
              <a:defRPr sz="11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4" y="8445467"/>
            <a:ext cx="2971800" cy="446123"/>
          </a:xfrm>
          <a:prstGeom prst="rect">
            <a:avLst/>
          </a:prstGeom>
          <a:noFill/>
          <a:ln>
            <a:noFill/>
          </a:ln>
        </p:spPr>
        <p:txBody>
          <a:bodyPr spcFirstLastPara="1" wrap="square" lIns="89975" tIns="44975" rIns="89975" bIns="44975" anchor="b" anchorCtr="0">
            <a:noAutofit/>
          </a:bodyPr>
          <a:lstStyle/>
          <a:p>
            <a:pPr marL="0" marR="0" lvl="0" indent="0" algn="r" rtl="0">
              <a:spcBef>
                <a:spcPts val="0"/>
              </a:spcBef>
              <a:spcAft>
                <a:spcPts val="0"/>
              </a:spcAft>
              <a:buNone/>
            </a:pPr>
            <a:fld id="{00000000-1234-1234-1234-123412341234}" type="slidenum">
              <a:rPr lang="en-US" sz="1100" b="0" i="0" u="none" strike="noStrike" cap="none">
                <a:solidFill>
                  <a:schemeClr val="dk1"/>
                </a:solidFill>
                <a:latin typeface="Calibri"/>
                <a:ea typeface="Calibri"/>
                <a:cs typeface="Calibri"/>
                <a:sym typeface="Calibri"/>
              </a:rPr>
              <a:t>‹#›</a:t>
            </a:fld>
            <a:endParaRPr sz="11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145" name="Google Shape;145;p1: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7: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03" name="Google Shape;203;p7: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8: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09" name="Google Shape;209;p8: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9: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15" name="Google Shape;215;p9: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74694f81fd_0_18: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174694f81fd_0_18:notes"/>
          <p:cNvSpPr txBox="1">
            <a:spLocks noGrp="1"/>
          </p:cNvSpPr>
          <p:nvPr>
            <p:ph type="body" idx="1"/>
          </p:nvPr>
        </p:nvSpPr>
        <p:spPr>
          <a:xfrm>
            <a:off x="685800" y="4279077"/>
            <a:ext cx="5486400" cy="3501000"/>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22" name="Google Shape;222;g174694f81fd_0_18:notes"/>
          <p:cNvSpPr txBox="1">
            <a:spLocks noGrp="1"/>
          </p:cNvSpPr>
          <p:nvPr>
            <p:ph type="sldNum" idx="12"/>
          </p:nvPr>
        </p:nvSpPr>
        <p:spPr>
          <a:xfrm>
            <a:off x="3884614" y="8445467"/>
            <a:ext cx="2971800" cy="446100"/>
          </a:xfrm>
          <a:prstGeom prst="rect">
            <a:avLst/>
          </a:prstGeom>
        </p:spPr>
        <p:txBody>
          <a:bodyPr spcFirstLastPara="1" wrap="square" lIns="89975" tIns="44975" rIns="89975" bIns="449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0: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28" name="Google Shape;228;p10: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1: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34" name="Google Shape;234;p11: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2: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40" name="Google Shape;240;p12: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174694f81fd_0_24: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174694f81fd_0_24:notes"/>
          <p:cNvSpPr txBox="1">
            <a:spLocks noGrp="1"/>
          </p:cNvSpPr>
          <p:nvPr>
            <p:ph type="body" idx="1"/>
          </p:nvPr>
        </p:nvSpPr>
        <p:spPr>
          <a:xfrm>
            <a:off x="685800" y="4279077"/>
            <a:ext cx="5486400" cy="3501000"/>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47" name="Google Shape;247;g174694f81fd_0_24:notes"/>
          <p:cNvSpPr txBox="1">
            <a:spLocks noGrp="1"/>
          </p:cNvSpPr>
          <p:nvPr>
            <p:ph type="sldNum" idx="12"/>
          </p:nvPr>
        </p:nvSpPr>
        <p:spPr>
          <a:xfrm>
            <a:off x="3884614" y="8445467"/>
            <a:ext cx="2971800" cy="446100"/>
          </a:xfrm>
          <a:prstGeom prst="rect">
            <a:avLst/>
          </a:prstGeom>
        </p:spPr>
        <p:txBody>
          <a:bodyPr spcFirstLastPara="1" wrap="square" lIns="89975" tIns="44975" rIns="89975" bIns="449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174694f81fd_0_30: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174694f81fd_0_30:notes"/>
          <p:cNvSpPr txBox="1">
            <a:spLocks noGrp="1"/>
          </p:cNvSpPr>
          <p:nvPr>
            <p:ph type="body" idx="1"/>
          </p:nvPr>
        </p:nvSpPr>
        <p:spPr>
          <a:xfrm>
            <a:off x="685800" y="4279077"/>
            <a:ext cx="5486400" cy="3501000"/>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60" name="Google Shape;260;g174694f81fd_0_30:notes"/>
          <p:cNvSpPr txBox="1">
            <a:spLocks noGrp="1"/>
          </p:cNvSpPr>
          <p:nvPr>
            <p:ph type="sldNum" idx="12"/>
          </p:nvPr>
        </p:nvSpPr>
        <p:spPr>
          <a:xfrm>
            <a:off x="3884614" y="8445467"/>
            <a:ext cx="2971800" cy="446100"/>
          </a:xfrm>
          <a:prstGeom prst="rect">
            <a:avLst/>
          </a:prstGeom>
        </p:spPr>
        <p:txBody>
          <a:bodyPr spcFirstLastPara="1" wrap="square" lIns="89975" tIns="44975" rIns="89975" bIns="449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3: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53" name="Google Shape;253;p13: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2: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150" name="Google Shape;150;p2: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4: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66" name="Google Shape;266;p14: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5: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72" name="Google Shape;272;p15: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6: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78" name="Google Shape;278;p16: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7: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84" name="Google Shape;284;p17: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18: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90" name="Google Shape;290;p18: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19: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296" name="Google Shape;296;p19: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0: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02" name="Google Shape;302;p20: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174694f81fd_0_36: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174694f81fd_0_36:notes"/>
          <p:cNvSpPr txBox="1">
            <a:spLocks noGrp="1"/>
          </p:cNvSpPr>
          <p:nvPr>
            <p:ph type="body" idx="1"/>
          </p:nvPr>
        </p:nvSpPr>
        <p:spPr>
          <a:xfrm>
            <a:off x="685800" y="4279077"/>
            <a:ext cx="5486400" cy="3501000"/>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09" name="Google Shape;309;g174694f81fd_0_36:notes"/>
          <p:cNvSpPr txBox="1">
            <a:spLocks noGrp="1"/>
          </p:cNvSpPr>
          <p:nvPr>
            <p:ph type="sldNum" idx="12"/>
          </p:nvPr>
        </p:nvSpPr>
        <p:spPr>
          <a:xfrm>
            <a:off x="3884614" y="8445467"/>
            <a:ext cx="2971800" cy="446100"/>
          </a:xfrm>
          <a:prstGeom prst="rect">
            <a:avLst/>
          </a:prstGeom>
        </p:spPr>
        <p:txBody>
          <a:bodyPr spcFirstLastPara="1" wrap="square" lIns="89975" tIns="44975" rIns="89975" bIns="449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27</a:t>
            </a:fld>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21: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15" name="Google Shape;315;p21: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174694f81fd_0_42:notes"/>
          <p:cNvSpPr txBox="1">
            <a:spLocks noGrp="1"/>
          </p:cNvSpPr>
          <p:nvPr>
            <p:ph type="body" idx="1"/>
          </p:nvPr>
        </p:nvSpPr>
        <p:spPr>
          <a:xfrm>
            <a:off x="685800" y="4279077"/>
            <a:ext cx="5486400" cy="3501000"/>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21" name="Google Shape;321;g174694f81fd_0_42: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3: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156" name="Google Shape;156;p3: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174694f81fd_0_47: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174694f81fd_0_47:notes"/>
          <p:cNvSpPr txBox="1">
            <a:spLocks noGrp="1"/>
          </p:cNvSpPr>
          <p:nvPr>
            <p:ph type="body" idx="1"/>
          </p:nvPr>
        </p:nvSpPr>
        <p:spPr>
          <a:xfrm>
            <a:off x="685800" y="4279077"/>
            <a:ext cx="5486400" cy="3501000"/>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28" name="Google Shape;328;g174694f81fd_0_47:notes"/>
          <p:cNvSpPr txBox="1">
            <a:spLocks noGrp="1"/>
          </p:cNvSpPr>
          <p:nvPr>
            <p:ph type="sldNum" idx="12"/>
          </p:nvPr>
        </p:nvSpPr>
        <p:spPr>
          <a:xfrm>
            <a:off x="3884614" y="8445467"/>
            <a:ext cx="2971800" cy="446100"/>
          </a:xfrm>
          <a:prstGeom prst="rect">
            <a:avLst/>
          </a:prstGeom>
        </p:spPr>
        <p:txBody>
          <a:bodyPr spcFirstLastPara="1" wrap="square" lIns="89975" tIns="44975" rIns="89975" bIns="449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30</a:t>
            </a:fld>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22: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34" name="Google Shape;334;p22: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23: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40" name="Google Shape;340;p23: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24: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46" name="Google Shape;346;p24: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174694f81fd_0_53: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174694f81fd_0_53:notes"/>
          <p:cNvSpPr txBox="1">
            <a:spLocks noGrp="1"/>
          </p:cNvSpPr>
          <p:nvPr>
            <p:ph type="body" idx="1"/>
          </p:nvPr>
        </p:nvSpPr>
        <p:spPr>
          <a:xfrm>
            <a:off x="685800" y="4279077"/>
            <a:ext cx="5486400" cy="3501000"/>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53" name="Google Shape;353;g174694f81fd_0_53:notes"/>
          <p:cNvSpPr txBox="1">
            <a:spLocks noGrp="1"/>
          </p:cNvSpPr>
          <p:nvPr>
            <p:ph type="sldNum" idx="12"/>
          </p:nvPr>
        </p:nvSpPr>
        <p:spPr>
          <a:xfrm>
            <a:off x="3884614" y="8445467"/>
            <a:ext cx="2971800" cy="446100"/>
          </a:xfrm>
          <a:prstGeom prst="rect">
            <a:avLst/>
          </a:prstGeom>
        </p:spPr>
        <p:txBody>
          <a:bodyPr spcFirstLastPara="1" wrap="square" lIns="89975" tIns="44975" rIns="89975" bIns="449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34</a:t>
            </a:fld>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25: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59" name="Google Shape;359;p25: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26: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65" name="Google Shape;365;p26: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27: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371" name="Google Shape;371;p27: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74694f81fd_0_6: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74694f81fd_0_6:notes"/>
          <p:cNvSpPr txBox="1">
            <a:spLocks noGrp="1"/>
          </p:cNvSpPr>
          <p:nvPr>
            <p:ph type="body" idx="1"/>
          </p:nvPr>
        </p:nvSpPr>
        <p:spPr>
          <a:xfrm>
            <a:off x="685800" y="4279077"/>
            <a:ext cx="5486400" cy="3501000"/>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163" name="Google Shape;163;g174694f81fd_0_6:notes"/>
          <p:cNvSpPr txBox="1">
            <a:spLocks noGrp="1"/>
          </p:cNvSpPr>
          <p:nvPr>
            <p:ph type="sldNum" idx="12"/>
          </p:nvPr>
        </p:nvSpPr>
        <p:spPr>
          <a:xfrm>
            <a:off x="3884614" y="8445467"/>
            <a:ext cx="2971800" cy="446100"/>
          </a:xfrm>
          <a:prstGeom prst="rect">
            <a:avLst/>
          </a:prstGeom>
        </p:spPr>
        <p:txBody>
          <a:bodyPr spcFirstLastPara="1" wrap="square" lIns="89975" tIns="44975" rIns="89975" bIns="449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4: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4:notes"/>
          <p:cNvSpPr txBox="1">
            <a:spLocks noGrp="1"/>
          </p:cNvSpPr>
          <p:nvPr>
            <p:ph type="body" idx="1"/>
          </p:nvPr>
        </p:nvSpPr>
        <p:spPr>
          <a:xfrm>
            <a:off x="685800" y="4279077"/>
            <a:ext cx="5486400" cy="3501063"/>
          </a:xfrm>
          <a:prstGeom prst="rect">
            <a:avLst/>
          </a:prstGeom>
          <a:noFill/>
          <a:ln>
            <a:noFill/>
          </a:ln>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170" name="Google Shape;170;p4:notes"/>
          <p:cNvSpPr txBox="1">
            <a:spLocks noGrp="1"/>
          </p:cNvSpPr>
          <p:nvPr>
            <p:ph type="sldNum" idx="12"/>
          </p:nvPr>
        </p:nvSpPr>
        <p:spPr>
          <a:xfrm>
            <a:off x="3884614" y="8445467"/>
            <a:ext cx="2971800" cy="446123"/>
          </a:xfrm>
          <a:prstGeom prst="rect">
            <a:avLst/>
          </a:prstGeom>
          <a:noFill/>
          <a:ln>
            <a:noFill/>
          </a:ln>
        </p:spPr>
        <p:txBody>
          <a:bodyPr spcFirstLastPara="1" wrap="square" lIns="89975" tIns="44975" rIns="89975" bIns="44975" anchor="b" anchorCtr="0">
            <a:noAutofit/>
          </a:bodyPr>
          <a:lstStyle/>
          <a:p>
            <a:pPr marL="0" lvl="0" indent="0" algn="r" rtl="0">
              <a:spcBef>
                <a:spcPts val="0"/>
              </a:spcBef>
              <a:spcAft>
                <a:spcPts val="0"/>
              </a:spcAft>
              <a:buNone/>
            </a:pPr>
            <a:fld id="{00000000-1234-1234-1234-123412341234}" type="slidenum">
              <a:rPr lang="en-US"/>
              <a:t>5</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74694f81fd_0_0:notes"/>
          <p:cNvSpPr>
            <a:spLocks noGrp="1" noRot="1" noChangeAspect="1"/>
          </p:cNvSpPr>
          <p:nvPr>
            <p:ph type="sldImg" idx="2"/>
          </p:nvPr>
        </p:nvSpPr>
        <p:spPr>
          <a:xfrm>
            <a:off x="760413" y="1111250"/>
            <a:ext cx="5337300" cy="3002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74694f81fd_0_0:notes"/>
          <p:cNvSpPr txBox="1">
            <a:spLocks noGrp="1"/>
          </p:cNvSpPr>
          <p:nvPr>
            <p:ph type="body" idx="1"/>
          </p:nvPr>
        </p:nvSpPr>
        <p:spPr>
          <a:xfrm>
            <a:off x="685800" y="4279077"/>
            <a:ext cx="5486400" cy="3501000"/>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177" name="Google Shape;177;g174694f81fd_0_0:notes"/>
          <p:cNvSpPr txBox="1">
            <a:spLocks noGrp="1"/>
          </p:cNvSpPr>
          <p:nvPr>
            <p:ph type="sldNum" idx="12"/>
          </p:nvPr>
        </p:nvSpPr>
        <p:spPr>
          <a:xfrm>
            <a:off x="3884614" y="8445467"/>
            <a:ext cx="2971800" cy="446100"/>
          </a:xfrm>
          <a:prstGeom prst="rect">
            <a:avLst/>
          </a:prstGeom>
        </p:spPr>
        <p:txBody>
          <a:bodyPr spcFirstLastPara="1" wrap="square" lIns="89975" tIns="44975" rIns="89975" bIns="449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5:notes"/>
          <p:cNvSpPr txBox="1">
            <a:spLocks noGrp="1"/>
          </p:cNvSpPr>
          <p:nvPr>
            <p:ph type="body" idx="1"/>
          </p:nvPr>
        </p:nvSpPr>
        <p:spPr>
          <a:xfrm>
            <a:off x="685800" y="4279077"/>
            <a:ext cx="5486400" cy="3501063"/>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183" name="Google Shape;183;p5: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6: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6:notes"/>
          <p:cNvSpPr txBox="1">
            <a:spLocks noGrp="1"/>
          </p:cNvSpPr>
          <p:nvPr>
            <p:ph type="body" idx="1"/>
          </p:nvPr>
        </p:nvSpPr>
        <p:spPr>
          <a:xfrm>
            <a:off x="685800" y="4279077"/>
            <a:ext cx="5486400" cy="3501063"/>
          </a:xfrm>
          <a:prstGeom prst="rect">
            <a:avLst/>
          </a:prstGeom>
          <a:noFill/>
          <a:ln>
            <a:noFill/>
          </a:ln>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190" name="Google Shape;190;p6:notes"/>
          <p:cNvSpPr txBox="1">
            <a:spLocks noGrp="1"/>
          </p:cNvSpPr>
          <p:nvPr>
            <p:ph type="sldNum" idx="12"/>
          </p:nvPr>
        </p:nvSpPr>
        <p:spPr>
          <a:xfrm>
            <a:off x="3884614" y="8445467"/>
            <a:ext cx="2971800" cy="446123"/>
          </a:xfrm>
          <a:prstGeom prst="rect">
            <a:avLst/>
          </a:prstGeom>
          <a:noFill/>
          <a:ln>
            <a:noFill/>
          </a:ln>
        </p:spPr>
        <p:txBody>
          <a:bodyPr spcFirstLastPara="1" wrap="square" lIns="89975" tIns="44975" rIns="89975" bIns="44975" anchor="b" anchorCtr="0">
            <a:noAutofit/>
          </a:bodyPr>
          <a:lstStyle/>
          <a:p>
            <a:pPr marL="0" lvl="0" indent="0" algn="r" rtl="0">
              <a:spcBef>
                <a:spcPts val="0"/>
              </a:spcBef>
              <a:spcAft>
                <a:spcPts val="0"/>
              </a:spcAft>
              <a:buNone/>
            </a:pPr>
            <a:fld id="{00000000-1234-1234-1234-123412341234}" type="slidenum">
              <a:rPr lang="en-US"/>
              <a:t>8</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74694f81fd_0_12:notes"/>
          <p:cNvSpPr>
            <a:spLocks noGrp="1" noRot="1" noChangeAspect="1"/>
          </p:cNvSpPr>
          <p:nvPr>
            <p:ph type="sldImg" idx="2"/>
          </p:nvPr>
        </p:nvSpPr>
        <p:spPr>
          <a:xfrm>
            <a:off x="760413" y="1111250"/>
            <a:ext cx="5337175" cy="30019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174694f81fd_0_12:notes"/>
          <p:cNvSpPr txBox="1">
            <a:spLocks noGrp="1"/>
          </p:cNvSpPr>
          <p:nvPr>
            <p:ph type="body" idx="1"/>
          </p:nvPr>
        </p:nvSpPr>
        <p:spPr>
          <a:xfrm>
            <a:off x="685800" y="4279077"/>
            <a:ext cx="5486400" cy="3501000"/>
          </a:xfrm>
          <a:prstGeom prst="rect">
            <a:avLst/>
          </a:prstGeom>
        </p:spPr>
        <p:txBody>
          <a:bodyPr spcFirstLastPara="1" wrap="square" lIns="89975" tIns="44975" rIns="89975" bIns="44975" anchor="t" anchorCtr="0">
            <a:noAutofit/>
          </a:bodyPr>
          <a:lstStyle/>
          <a:p>
            <a:pPr marL="0" lvl="0" indent="0" algn="l" rtl="0">
              <a:spcBef>
                <a:spcPts val="0"/>
              </a:spcBef>
              <a:spcAft>
                <a:spcPts val="0"/>
              </a:spcAft>
              <a:buNone/>
            </a:pPr>
            <a:endParaRPr dirty="0"/>
          </a:p>
        </p:txBody>
      </p:sp>
      <p:sp>
        <p:nvSpPr>
          <p:cNvPr id="197" name="Google Shape;197;g174694f81fd_0_12:notes"/>
          <p:cNvSpPr txBox="1">
            <a:spLocks noGrp="1"/>
          </p:cNvSpPr>
          <p:nvPr>
            <p:ph type="sldNum" idx="12"/>
          </p:nvPr>
        </p:nvSpPr>
        <p:spPr>
          <a:xfrm>
            <a:off x="3884614" y="8445467"/>
            <a:ext cx="2971800" cy="446100"/>
          </a:xfrm>
          <a:prstGeom prst="rect">
            <a:avLst/>
          </a:prstGeom>
        </p:spPr>
        <p:txBody>
          <a:bodyPr spcFirstLastPara="1" wrap="square" lIns="89975" tIns="44975" rIns="89975" bIns="449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6"/>
        <p:cNvGrpSpPr/>
        <p:nvPr/>
      </p:nvGrpSpPr>
      <p:grpSpPr>
        <a:xfrm>
          <a:off x="0" y="0"/>
          <a:ext cx="0" cy="0"/>
          <a:chOff x="0" y="0"/>
          <a:chExt cx="0" cy="0"/>
        </a:xfrm>
      </p:grpSpPr>
      <p:grpSp>
        <p:nvGrpSpPr>
          <p:cNvPr id="27" name="Google Shape;27;p29"/>
          <p:cNvGrpSpPr/>
          <p:nvPr/>
        </p:nvGrpSpPr>
        <p:grpSpPr>
          <a:xfrm>
            <a:off x="0" y="-8467"/>
            <a:ext cx="12192000" cy="6866467"/>
            <a:chOff x="0" y="-8467"/>
            <a:chExt cx="12192000" cy="6866467"/>
          </a:xfrm>
        </p:grpSpPr>
        <p:sp>
          <p:nvSpPr>
            <p:cNvPr id="28" name="Google Shape;28;p29"/>
            <p:cNvSpPr/>
            <p:nvPr/>
          </p:nvSpPr>
          <p:spPr>
            <a:xfrm>
              <a:off x="0" y="-7862"/>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69803"/>
              </a:schemeClr>
            </a:solidFill>
            <a:ln>
              <a:noFill/>
            </a:ln>
          </p:spPr>
        </p:sp>
        <p:cxnSp>
          <p:nvCxnSpPr>
            <p:cNvPr id="29" name="Google Shape;29;p29"/>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30" name="Google Shape;30;p29"/>
            <p:cNvCxnSpPr/>
            <p:nvPr/>
          </p:nvCxnSpPr>
          <p:spPr>
            <a:xfrm flipH="1">
              <a:off x="7425267" y="3681413"/>
              <a:ext cx="4763558" cy="3176587"/>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31" name="Google Shape;31;p29"/>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32" name="Google Shape;32;p29"/>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3" name="Google Shape;33;p29"/>
            <p:cNvSpPr/>
            <p:nvPr/>
          </p:nvSpPr>
          <p:spPr>
            <a:xfrm>
              <a:off x="8932333" y="3048000"/>
              <a:ext cx="3259667" cy="3810000"/>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34;p29"/>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35" name="Google Shape;35;p29"/>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36" name="Google Shape;36;p29"/>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37" name="Google Shape;37;p29"/>
            <p:cNvSpPr/>
            <p:nvPr/>
          </p:nvSpPr>
          <p:spPr>
            <a:xfrm>
              <a:off x="10371666" y="3589867"/>
              <a:ext cx="1817159" cy="3268133"/>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8" name="Google Shape;38;p29"/>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9"/>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40" name="Google Shape;40;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1" name="Google Shape;41;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2" name="Google Shape;42;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4"/>
        <p:cNvGrpSpPr/>
        <p:nvPr/>
      </p:nvGrpSpPr>
      <p:grpSpPr>
        <a:xfrm>
          <a:off x="0" y="0"/>
          <a:ext cx="0" cy="0"/>
          <a:chOff x="0" y="0"/>
          <a:chExt cx="0" cy="0"/>
        </a:xfrm>
      </p:grpSpPr>
      <p:sp>
        <p:nvSpPr>
          <p:cNvPr id="95" name="Google Shape;95;p38"/>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38"/>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7" name="Google Shape;97;p3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8" name="Google Shape;98;p3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9" name="Google Shape;99;p3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00"/>
        <p:cNvGrpSpPr/>
        <p:nvPr/>
      </p:nvGrpSpPr>
      <p:grpSpPr>
        <a:xfrm>
          <a:off x="0" y="0"/>
          <a:ext cx="0" cy="0"/>
          <a:chOff x="0" y="0"/>
          <a:chExt cx="0" cy="0"/>
        </a:xfrm>
      </p:grpSpPr>
      <p:sp>
        <p:nvSpPr>
          <p:cNvPr id="101" name="Google Shape;101;p39"/>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9"/>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3" name="Google Shape;103;p39"/>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4" name="Google Shape;104;p3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 name="Google Shape;105;p3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 name="Google Shape;106;p3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07" name="Google Shape;107;p39"/>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dirty="0">
                <a:solidFill>
                  <a:srgbClr val="9EDFF5"/>
                </a:solidFill>
                <a:latin typeface="Arial"/>
                <a:ea typeface="Arial"/>
                <a:cs typeface="Arial"/>
                <a:sym typeface="Arial"/>
              </a:rPr>
              <a:t>“</a:t>
            </a:r>
            <a:endParaRPr dirty="0"/>
          </a:p>
        </p:txBody>
      </p:sp>
      <p:sp>
        <p:nvSpPr>
          <p:cNvPr id="108" name="Google Shape;108;p39"/>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dirty="0">
                <a:solidFill>
                  <a:srgbClr val="9EDFF5"/>
                </a:solidFill>
                <a:latin typeface="Arial"/>
                <a:ea typeface="Arial"/>
                <a:cs typeface="Arial"/>
                <a:sym typeface="Arial"/>
              </a:rPr>
              <a:t>”</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9"/>
        <p:cNvGrpSpPr/>
        <p:nvPr/>
      </p:nvGrpSpPr>
      <p:grpSpPr>
        <a:xfrm>
          <a:off x="0" y="0"/>
          <a:ext cx="0" cy="0"/>
          <a:chOff x="0" y="0"/>
          <a:chExt cx="0" cy="0"/>
        </a:xfrm>
      </p:grpSpPr>
      <p:sp>
        <p:nvSpPr>
          <p:cNvPr id="110" name="Google Shape;110;p40"/>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40"/>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2" name="Google Shape;112;p4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13" name="Google Shape;113;p4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14" name="Google Shape;114;p4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5"/>
        <p:cNvGrpSpPr/>
        <p:nvPr/>
      </p:nvGrpSpPr>
      <p:grpSpPr>
        <a:xfrm>
          <a:off x="0" y="0"/>
          <a:ext cx="0" cy="0"/>
          <a:chOff x="0" y="0"/>
          <a:chExt cx="0" cy="0"/>
        </a:xfrm>
      </p:grpSpPr>
      <p:sp>
        <p:nvSpPr>
          <p:cNvPr id="116" name="Google Shape;116;p41"/>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41"/>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8" name="Google Shape;118;p41"/>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9" name="Google Shape;119;p4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0" name="Google Shape;120;p4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1" name="Google Shape;121;p4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122" name="Google Shape;122;p41"/>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dirty="0">
                <a:solidFill>
                  <a:srgbClr val="9EDFF5"/>
                </a:solidFill>
                <a:latin typeface="Arial"/>
                <a:ea typeface="Arial"/>
                <a:cs typeface="Arial"/>
                <a:sym typeface="Arial"/>
              </a:rPr>
              <a:t>“</a:t>
            </a:r>
            <a:endParaRPr dirty="0"/>
          </a:p>
        </p:txBody>
      </p:sp>
      <p:sp>
        <p:nvSpPr>
          <p:cNvPr id="123" name="Google Shape;123;p41"/>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dirty="0">
                <a:solidFill>
                  <a:srgbClr val="9EDFF5"/>
                </a:solidFill>
                <a:latin typeface="Arial"/>
                <a:ea typeface="Arial"/>
                <a:cs typeface="Arial"/>
                <a:sym typeface="Arial"/>
              </a:rPr>
              <a:t>”</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4"/>
        <p:cNvGrpSpPr/>
        <p:nvPr/>
      </p:nvGrpSpPr>
      <p:grpSpPr>
        <a:xfrm>
          <a:off x="0" y="0"/>
          <a:ext cx="0" cy="0"/>
          <a:chOff x="0" y="0"/>
          <a:chExt cx="0" cy="0"/>
        </a:xfrm>
      </p:grpSpPr>
      <p:sp>
        <p:nvSpPr>
          <p:cNvPr id="125" name="Google Shape;125;p42"/>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42"/>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7" name="Google Shape;127;p42"/>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8" name="Google Shape;128;p4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9" name="Google Shape;129;p4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30" name="Google Shape;130;p4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1"/>
        <p:cNvGrpSpPr/>
        <p:nvPr/>
      </p:nvGrpSpPr>
      <p:grpSpPr>
        <a:xfrm>
          <a:off x="0" y="0"/>
          <a:ext cx="0" cy="0"/>
          <a:chOff x="0" y="0"/>
          <a:chExt cx="0" cy="0"/>
        </a:xfrm>
      </p:grpSpPr>
      <p:sp>
        <p:nvSpPr>
          <p:cNvPr id="132" name="Google Shape;132;p4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43"/>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4" name="Google Shape;134;p4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35" name="Google Shape;135;p4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36" name="Google Shape;136;p4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7"/>
        <p:cNvGrpSpPr/>
        <p:nvPr/>
      </p:nvGrpSpPr>
      <p:grpSpPr>
        <a:xfrm>
          <a:off x="0" y="0"/>
          <a:ext cx="0" cy="0"/>
          <a:chOff x="0" y="0"/>
          <a:chExt cx="0" cy="0"/>
        </a:xfrm>
      </p:grpSpPr>
      <p:sp>
        <p:nvSpPr>
          <p:cNvPr id="138" name="Google Shape;138;p44"/>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44"/>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40" name="Google Shape;140;p4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1" name="Google Shape;141;p4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2" name="Google Shape;142;p4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3"/>
        <p:cNvGrpSpPr/>
        <p:nvPr/>
      </p:nvGrpSpPr>
      <p:grpSpPr>
        <a:xfrm>
          <a:off x="0" y="0"/>
          <a:ext cx="0" cy="0"/>
          <a:chOff x="0" y="0"/>
          <a:chExt cx="0" cy="0"/>
        </a:xfrm>
      </p:grpSpPr>
      <p:sp>
        <p:nvSpPr>
          <p:cNvPr id="44" name="Google Shape;44;p3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3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6" name="Google Shape;46;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7" name="Google Shape;47;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31"/>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31"/>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2" name="Google Shape;52;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4" name="Google Shape;54;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3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2"/>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8" name="Google Shape;58;p32"/>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9" name="Google Shape;59;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0" name="Google Shape;60;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1" name="Google Shape;61;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3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3"/>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5" name="Google Shape;65;p33"/>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6" name="Google Shape;66;p33"/>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7" name="Google Shape;67;p33"/>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8" name="Google Shape;68;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0" name="Google Shape;70;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3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9" name="Google Shape;79;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Google Shape;81;p36"/>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6"/>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3" name="Google Shape;83;p36"/>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4" name="Google Shape;84;p3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5" name="Google Shape;85;p3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6" name="Google Shape;86;p3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Google Shape;88;p37"/>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7"/>
          <p:cNvSpPr>
            <a:spLocks noGrp="1"/>
          </p:cNvSpPr>
          <p:nvPr>
            <p:ph type="pic" idx="2"/>
          </p:nvPr>
        </p:nvSpPr>
        <p:spPr>
          <a:xfrm>
            <a:off x="677334" y="609600"/>
            <a:ext cx="8596668" cy="3845718"/>
          </a:xfrm>
          <a:prstGeom prst="rect">
            <a:avLst/>
          </a:prstGeom>
          <a:noFill/>
          <a:ln>
            <a:noFill/>
          </a:ln>
        </p:spPr>
      </p:sp>
      <p:sp>
        <p:nvSpPr>
          <p:cNvPr id="90" name="Google Shape;90;p37"/>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91" name="Google Shape;91;p3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2" name="Google Shape;92;p3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93" name="Google Shape;93;p3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28"/>
          <p:cNvGrpSpPr/>
          <p:nvPr/>
        </p:nvGrpSpPr>
        <p:grpSpPr>
          <a:xfrm>
            <a:off x="0" y="-8467"/>
            <a:ext cx="12192000" cy="6866467"/>
            <a:chOff x="0" y="-8467"/>
            <a:chExt cx="12192000" cy="6866467"/>
          </a:xfrm>
        </p:grpSpPr>
        <p:cxnSp>
          <p:nvCxnSpPr>
            <p:cNvPr id="11" name="Google Shape;11;p28"/>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12" name="Google Shape;12;p28"/>
            <p:cNvCxnSpPr/>
            <p:nvPr/>
          </p:nvCxnSpPr>
          <p:spPr>
            <a:xfrm flipH="1">
              <a:off x="7425267" y="3681413"/>
              <a:ext cx="4763558" cy="3176587"/>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13" name="Google Shape;13;p28"/>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14" name="Google Shape;14;p28"/>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28"/>
            <p:cNvSpPr/>
            <p:nvPr/>
          </p:nvSpPr>
          <p:spPr>
            <a:xfrm>
              <a:off x="8932333" y="3048000"/>
              <a:ext cx="3259667" cy="3810000"/>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28"/>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17" name="Google Shape;17;p28"/>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18" name="Google Shape;18;p28"/>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19" name="Google Shape;19;p28"/>
            <p:cNvSpPr/>
            <p:nvPr/>
          </p:nvSpPr>
          <p:spPr>
            <a:xfrm>
              <a:off x="10371666" y="3589867"/>
              <a:ext cx="1817159" cy="3268133"/>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28"/>
            <p:cNvSpPr/>
            <p:nvPr/>
          </p:nvSpPr>
          <p:spPr>
            <a:xfrm>
              <a:off x="0" y="4013200"/>
              <a:ext cx="448733" cy="2844800"/>
            </a:xfrm>
            <a:prstGeom prst="triangle">
              <a:avLst>
                <a:gd name="adj" fmla="val 0"/>
              </a:avLst>
            </a:prstGeom>
            <a:solidFill>
              <a:schemeClr val="accent1">
                <a:alpha val="6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1" name="Google Shape;21;p2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2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dirty="0"/>
          </a:p>
        </p:txBody>
      </p:sp>
      <p:sp>
        <p:nvSpPr>
          <p:cNvPr id="24" name="Google Shape;24;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dirty="0"/>
          </a:p>
        </p:txBody>
      </p:sp>
      <p:sp>
        <p:nvSpPr>
          <p:cNvPr id="25" name="Google Shape;25;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ereksmith@alpinedistrict.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cblankenship@nea.or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dereksmith@alpinedistrict.or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mailto:cblankenship@nea.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
          <p:cNvSpPr txBox="1">
            <a:spLocks noGrp="1"/>
          </p:cNvSpPr>
          <p:nvPr>
            <p:ph type="ctrTitle"/>
          </p:nvPr>
        </p:nvSpPr>
        <p:spPr>
          <a:xfrm>
            <a:off x="1416969" y="2822024"/>
            <a:ext cx="7766936" cy="2736273"/>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6000"/>
              <a:buFont typeface="Times New Roman"/>
              <a:buNone/>
            </a:pPr>
            <a:r>
              <a:rPr lang="en-US" sz="6000" b="1" dirty="0">
                <a:solidFill>
                  <a:schemeClr val="dk1"/>
                </a:solidFill>
                <a:latin typeface="Times New Roman"/>
                <a:ea typeface="Times New Roman"/>
                <a:cs typeface="Times New Roman"/>
                <a:sym typeface="Times New Roman"/>
              </a:rPr>
              <a:t>Bargaining </a:t>
            </a:r>
            <a:br>
              <a:rPr lang="en-US" sz="6000" b="1" dirty="0">
                <a:latin typeface="Times New Roman"/>
                <a:ea typeface="Times New Roman"/>
                <a:cs typeface="Times New Roman"/>
                <a:sym typeface="Times New Roman"/>
              </a:rPr>
            </a:br>
            <a:r>
              <a:rPr lang="en-US" sz="6000" b="1" dirty="0">
                <a:solidFill>
                  <a:schemeClr val="dk1"/>
                </a:solidFill>
                <a:latin typeface="Times New Roman"/>
                <a:ea typeface="Times New Roman"/>
                <a:cs typeface="Times New Roman"/>
                <a:sym typeface="Times New Roman"/>
              </a:rPr>
              <a:t>Health Care Benefits</a:t>
            </a:r>
            <a:br>
              <a:rPr lang="en-US" b="1" dirty="0">
                <a:latin typeface="Times New Roman"/>
                <a:ea typeface="Times New Roman"/>
                <a:cs typeface="Times New Roman"/>
                <a:sym typeface="Times New Roman"/>
              </a:rPr>
            </a:br>
            <a:br>
              <a:rPr lang="en-US" dirty="0">
                <a:latin typeface="Times New Roman"/>
                <a:ea typeface="Times New Roman"/>
                <a:cs typeface="Times New Roman"/>
                <a:sym typeface="Times New Roman"/>
              </a:rPr>
            </a:br>
            <a:endParaRPr sz="44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7"/>
          <p:cNvSpPr txBox="1">
            <a:spLocks noGrp="1"/>
          </p:cNvSpPr>
          <p:nvPr>
            <p:ph type="title"/>
          </p:nvPr>
        </p:nvSpPr>
        <p:spPr>
          <a:xfrm>
            <a:off x="619863" y="464773"/>
            <a:ext cx="8596668" cy="873697"/>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Times New Roman"/>
              <a:buNone/>
            </a:pPr>
            <a:r>
              <a:rPr lang="en-US" sz="2800" b="1" dirty="0">
                <a:solidFill>
                  <a:schemeClr val="dk1"/>
                </a:solidFill>
                <a:latin typeface="Times New Roman"/>
                <a:ea typeface="Times New Roman"/>
                <a:cs typeface="Times New Roman"/>
                <a:sym typeface="Times New Roman"/>
              </a:rPr>
              <a:t>Survey Members:  Identify Members' Benefit Plan and Cost Concerns</a:t>
            </a:r>
            <a:br>
              <a:rPr lang="en-US" sz="2800" dirty="0">
                <a:latin typeface="Times New Roman"/>
                <a:ea typeface="Times New Roman"/>
                <a:cs typeface="Times New Roman"/>
                <a:sym typeface="Times New Roman"/>
              </a:rPr>
            </a:br>
            <a:br>
              <a:rPr lang="en-US" dirty="0"/>
            </a:br>
            <a:endParaRPr dirty="0"/>
          </a:p>
        </p:txBody>
      </p:sp>
      <p:sp>
        <p:nvSpPr>
          <p:cNvPr id="206" name="Google Shape;206;p7"/>
          <p:cNvSpPr txBox="1">
            <a:spLocks noGrp="1"/>
          </p:cNvSpPr>
          <p:nvPr>
            <p:ph type="body" idx="1"/>
          </p:nvPr>
        </p:nvSpPr>
        <p:spPr>
          <a:xfrm>
            <a:off x="225287" y="1398104"/>
            <a:ext cx="10628243" cy="5393635"/>
          </a:xfrm>
          <a:prstGeom prst="rect">
            <a:avLst/>
          </a:prstGeom>
          <a:noFill/>
          <a:ln>
            <a:noFill/>
          </a:ln>
        </p:spPr>
        <p:txBody>
          <a:bodyPr spcFirstLastPara="1" wrap="square" lIns="91425" tIns="45700" rIns="91425" bIns="45700" anchor="t" anchorCtr="0">
            <a:normAutofit fontScale="25000" lnSpcReduction="20000"/>
          </a:bodyPr>
          <a:lstStyle/>
          <a:p>
            <a:pPr marL="342900" lvl="0" indent="-342900" algn="l" rtl="0">
              <a:spcBef>
                <a:spcPts val="0"/>
              </a:spcBef>
              <a:spcAft>
                <a:spcPts val="0"/>
              </a:spcAft>
              <a:buSzPct val="80000"/>
              <a:buChar char="►"/>
            </a:pPr>
            <a:r>
              <a:rPr lang="en-US" sz="7600" u="sng" dirty="0">
                <a:latin typeface="Times New Roman"/>
                <a:ea typeface="Times New Roman"/>
                <a:cs typeface="Times New Roman"/>
                <a:sym typeface="Times New Roman"/>
              </a:rPr>
              <a:t>Role of Survey</a:t>
            </a:r>
            <a:endParaRPr sz="7600" u="sng" dirty="0"/>
          </a:p>
          <a:p>
            <a:pPr marL="742950" lvl="1" indent="-285750" algn="l" rtl="0">
              <a:spcBef>
                <a:spcPts val="1000"/>
              </a:spcBef>
              <a:spcAft>
                <a:spcPts val="0"/>
              </a:spcAft>
              <a:buSzPct val="80000"/>
              <a:buChar char="►"/>
            </a:pPr>
            <a:r>
              <a:rPr lang="en-US" sz="7600" dirty="0">
                <a:latin typeface="Times New Roman"/>
                <a:ea typeface="Times New Roman"/>
                <a:cs typeface="Times New Roman"/>
                <a:sym typeface="Times New Roman"/>
              </a:rPr>
              <a:t>Assists in identifying health benefit needs, concerns, and levels of satisfaction with plans and costs</a:t>
            </a:r>
            <a:endParaRPr dirty="0"/>
          </a:p>
          <a:p>
            <a:pPr marL="742950" lvl="1" indent="-285750" algn="l" rtl="0">
              <a:spcBef>
                <a:spcPts val="1000"/>
              </a:spcBef>
              <a:spcAft>
                <a:spcPts val="0"/>
              </a:spcAft>
              <a:buSzPct val="80000"/>
              <a:buChar char="►"/>
            </a:pPr>
            <a:r>
              <a:rPr lang="en-US" sz="7600" dirty="0">
                <a:solidFill>
                  <a:schemeClr val="dk1"/>
                </a:solidFill>
                <a:latin typeface="Times New Roman"/>
                <a:ea typeface="Times New Roman"/>
                <a:cs typeface="Times New Roman"/>
                <a:sym typeface="Times New Roman"/>
              </a:rPr>
              <a:t>Provides members with an opportunity to voice concerns and get involved in bargaining.</a:t>
            </a:r>
            <a:endParaRPr dirty="0"/>
          </a:p>
          <a:p>
            <a:pPr marL="742950" lvl="1" indent="-285750" algn="l" rtl="0">
              <a:spcBef>
                <a:spcPts val="1000"/>
              </a:spcBef>
              <a:spcAft>
                <a:spcPts val="0"/>
              </a:spcAft>
              <a:buSzPct val="80000"/>
              <a:buChar char="►"/>
            </a:pPr>
            <a:r>
              <a:rPr lang="en-US" sz="7400" dirty="0">
                <a:solidFill>
                  <a:schemeClr val="dk1"/>
                </a:solidFill>
                <a:latin typeface="Times New Roman"/>
                <a:ea typeface="Times New Roman"/>
                <a:cs typeface="Times New Roman"/>
                <a:sym typeface="Times New Roman"/>
              </a:rPr>
              <a:t>Provides members the ability to focus on their work with students without the stress of unaffordable health care, lack of comprehensive coverage and/or limited provider access.</a:t>
            </a:r>
            <a:endParaRPr dirty="0"/>
          </a:p>
          <a:p>
            <a:pPr marL="742950" lvl="1" indent="-285750" algn="l" rtl="0">
              <a:spcBef>
                <a:spcPts val="1000"/>
              </a:spcBef>
              <a:spcAft>
                <a:spcPts val="0"/>
              </a:spcAft>
              <a:buSzPct val="80000"/>
              <a:buChar char="►"/>
            </a:pPr>
            <a:r>
              <a:rPr lang="en-US" sz="7600" dirty="0">
                <a:solidFill>
                  <a:schemeClr val="dk1"/>
                </a:solidFill>
                <a:latin typeface="Times New Roman"/>
                <a:ea typeface="Times New Roman"/>
                <a:cs typeface="Times New Roman"/>
                <a:sym typeface="Times New Roman"/>
              </a:rPr>
              <a:t>Helps improve morale to create a more positive workplace culture for educators. </a:t>
            </a:r>
            <a:endParaRPr dirty="0"/>
          </a:p>
          <a:p>
            <a:pPr marL="742950" lvl="1" indent="-285750" algn="l" rtl="0">
              <a:spcBef>
                <a:spcPts val="1000"/>
              </a:spcBef>
              <a:spcAft>
                <a:spcPts val="0"/>
              </a:spcAft>
              <a:buSzPct val="80000"/>
              <a:buChar char="►"/>
            </a:pPr>
            <a:r>
              <a:rPr lang="en-US" sz="7600" dirty="0">
                <a:solidFill>
                  <a:schemeClr val="dk1"/>
                </a:solidFill>
                <a:latin typeface="Times New Roman"/>
                <a:ea typeface="Times New Roman"/>
                <a:cs typeface="Times New Roman"/>
                <a:sym typeface="Times New Roman"/>
              </a:rPr>
              <a:t>Increases recruitment and retention goals.</a:t>
            </a:r>
            <a:endParaRPr dirty="0"/>
          </a:p>
          <a:p>
            <a:pPr marL="1143000" lvl="2" indent="-228600" algn="l" rtl="0">
              <a:spcBef>
                <a:spcPts val="1000"/>
              </a:spcBef>
              <a:spcAft>
                <a:spcPts val="0"/>
              </a:spcAft>
              <a:buSzPct val="80000"/>
              <a:buChar char="►"/>
            </a:pPr>
            <a:r>
              <a:rPr lang="en-US" sz="7400" dirty="0">
                <a:solidFill>
                  <a:schemeClr val="dk1"/>
                </a:solidFill>
                <a:latin typeface="Times New Roman"/>
                <a:ea typeface="Times New Roman"/>
                <a:cs typeface="Times New Roman"/>
                <a:sym typeface="Times New Roman"/>
              </a:rPr>
              <a:t>Knowing concerns can help employer with recruitment and retention.</a:t>
            </a:r>
            <a:endParaRPr sz="7400" dirty="0">
              <a:solidFill>
                <a:schemeClr val="dk1"/>
              </a:solidFill>
              <a:latin typeface="Times New Roman"/>
              <a:ea typeface="Times New Roman"/>
              <a:cs typeface="Times New Roman"/>
              <a:sym typeface="Times New Roman"/>
            </a:endParaRPr>
          </a:p>
          <a:p>
            <a:pPr marL="1143000" lvl="2" indent="-228600" algn="l" rtl="0">
              <a:spcBef>
                <a:spcPts val="1000"/>
              </a:spcBef>
              <a:spcAft>
                <a:spcPts val="0"/>
              </a:spcAft>
              <a:buSzPct val="80000"/>
              <a:buChar char="►"/>
            </a:pPr>
            <a:r>
              <a:rPr lang="en-US" sz="7400" dirty="0">
                <a:solidFill>
                  <a:schemeClr val="dk1"/>
                </a:solidFill>
                <a:latin typeface="Times New Roman"/>
                <a:ea typeface="Times New Roman"/>
                <a:cs typeface="Times New Roman"/>
                <a:sym typeface="Times New Roman"/>
              </a:rPr>
              <a:t>Helps reduce cost of ongoing recruitment efforts.</a:t>
            </a:r>
            <a:endParaRPr dirty="0"/>
          </a:p>
          <a:p>
            <a:pPr marL="1143000" lvl="2" indent="-228600" algn="l" rtl="0">
              <a:spcBef>
                <a:spcPts val="1000"/>
              </a:spcBef>
              <a:spcAft>
                <a:spcPts val="0"/>
              </a:spcAft>
              <a:buSzPct val="80000"/>
              <a:buChar char="►"/>
            </a:pPr>
            <a:r>
              <a:rPr lang="en-US" sz="7400" dirty="0">
                <a:solidFill>
                  <a:schemeClr val="dk1"/>
                </a:solidFill>
                <a:latin typeface="Times New Roman"/>
                <a:ea typeface="Times New Roman"/>
                <a:cs typeface="Times New Roman"/>
                <a:sym typeface="Times New Roman"/>
              </a:rPr>
              <a:t>Benefits package should appeal to and attract current and future employees.</a:t>
            </a:r>
            <a:endParaRPr sz="7400" dirty="0">
              <a:solidFill>
                <a:schemeClr val="dk1"/>
              </a:solidFill>
            </a:endParaRPr>
          </a:p>
          <a:p>
            <a:pPr marL="0" lvl="0" indent="0" algn="l" rtl="0">
              <a:spcBef>
                <a:spcPts val="1000"/>
              </a:spcBef>
              <a:spcAft>
                <a:spcPts val="0"/>
              </a:spcAft>
              <a:buSzPct val="80000"/>
              <a:buNone/>
            </a:pPr>
            <a:endParaRPr sz="7800" u="sng" dirty="0">
              <a:latin typeface="Times New Roman"/>
              <a:ea typeface="Times New Roman"/>
              <a:cs typeface="Times New Roman"/>
              <a:sym typeface="Times New Roman"/>
            </a:endParaRPr>
          </a:p>
          <a:p>
            <a:pPr marL="342900" lvl="0" indent="-342900" algn="l" rtl="0">
              <a:spcBef>
                <a:spcPts val="1000"/>
              </a:spcBef>
              <a:spcAft>
                <a:spcPts val="0"/>
              </a:spcAft>
              <a:buSzPct val="79999"/>
              <a:buChar char="►"/>
            </a:pPr>
            <a:r>
              <a:rPr lang="en-US" sz="7200" u="sng" dirty="0">
                <a:latin typeface="Times New Roman"/>
                <a:ea typeface="Times New Roman"/>
                <a:cs typeface="Times New Roman"/>
                <a:sym typeface="Times New Roman"/>
              </a:rPr>
              <a:t>Format of Survey</a:t>
            </a:r>
            <a:endParaRPr dirty="0"/>
          </a:p>
          <a:p>
            <a:pPr marL="742950" lvl="1" indent="-285750" algn="l" rtl="0">
              <a:spcBef>
                <a:spcPts val="1000"/>
              </a:spcBef>
              <a:spcAft>
                <a:spcPts val="0"/>
              </a:spcAft>
              <a:buSzPct val="79999"/>
              <a:buChar char="►"/>
            </a:pPr>
            <a:r>
              <a:rPr lang="en-US" sz="7200" dirty="0">
                <a:latin typeface="Times New Roman"/>
                <a:ea typeface="Times New Roman"/>
                <a:cs typeface="Times New Roman"/>
                <a:sym typeface="Times New Roman"/>
              </a:rPr>
              <a:t>Can be stand-alone health survey/questionnaire or broader survey that combines health questions with those about compensation, pensions, leave, etc.</a:t>
            </a:r>
            <a:endParaRPr dirty="0"/>
          </a:p>
          <a:p>
            <a:pPr marL="914400" lvl="2" indent="0" algn="l" rtl="0">
              <a:spcBef>
                <a:spcPts val="1000"/>
              </a:spcBef>
              <a:spcAft>
                <a:spcPts val="0"/>
              </a:spcAft>
              <a:buSzPct val="80000"/>
              <a:buNone/>
            </a:pPr>
            <a:endParaRPr sz="7600" dirty="0">
              <a:latin typeface="Times New Roman"/>
              <a:ea typeface="Times New Roman"/>
              <a:cs typeface="Times New Roman"/>
              <a:sym typeface="Times New Roman"/>
            </a:endParaRPr>
          </a:p>
          <a:p>
            <a:pPr marL="0" lvl="0" indent="0" algn="l" rtl="0">
              <a:spcBef>
                <a:spcPts val="1000"/>
              </a:spcBef>
              <a:spcAft>
                <a:spcPts val="0"/>
              </a:spcAft>
              <a:buSzPct val="79999"/>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8"/>
          <p:cNvSpPr txBox="1">
            <a:spLocks noGrp="1"/>
          </p:cNvSpPr>
          <p:nvPr>
            <p:ph type="title"/>
          </p:nvPr>
        </p:nvSpPr>
        <p:spPr>
          <a:xfrm>
            <a:off x="628843" y="408709"/>
            <a:ext cx="8596668" cy="817418"/>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Times New Roman"/>
              <a:buNone/>
            </a:pPr>
            <a:r>
              <a:rPr lang="en-US" b="1" dirty="0">
                <a:solidFill>
                  <a:schemeClr val="dk1"/>
                </a:solidFill>
                <a:latin typeface="Times New Roman"/>
                <a:ea typeface="Times New Roman"/>
                <a:cs typeface="Times New Roman"/>
                <a:sym typeface="Times New Roman"/>
              </a:rPr>
              <a:t>Sample Survey Questions </a:t>
            </a:r>
            <a:br>
              <a:rPr lang="en-US" b="1" dirty="0">
                <a:latin typeface="Times New Roman"/>
                <a:ea typeface="Times New Roman"/>
                <a:cs typeface="Times New Roman"/>
                <a:sym typeface="Times New Roman"/>
              </a:rPr>
            </a:br>
            <a:endParaRPr dirty="0"/>
          </a:p>
        </p:txBody>
      </p:sp>
      <p:sp>
        <p:nvSpPr>
          <p:cNvPr id="212" name="Google Shape;212;p8"/>
          <p:cNvSpPr txBox="1">
            <a:spLocks noGrp="1"/>
          </p:cNvSpPr>
          <p:nvPr>
            <p:ph type="body" idx="1"/>
          </p:nvPr>
        </p:nvSpPr>
        <p:spPr>
          <a:xfrm>
            <a:off x="402894" y="1272510"/>
            <a:ext cx="9271193" cy="5308911"/>
          </a:xfrm>
          <a:prstGeom prst="rect">
            <a:avLst/>
          </a:prstGeom>
          <a:noFill/>
          <a:ln>
            <a:noFill/>
          </a:ln>
        </p:spPr>
        <p:txBody>
          <a:bodyPr spcFirstLastPara="1" wrap="square" lIns="91425" tIns="45700" rIns="91425" bIns="45700" anchor="t" anchorCtr="0">
            <a:normAutofit/>
          </a:bodyPr>
          <a:lstStyle/>
          <a:p>
            <a:pPr marL="400050" lvl="0" indent="-342900" algn="l" rtl="0">
              <a:spcBef>
                <a:spcPts val="0"/>
              </a:spcBef>
              <a:spcAft>
                <a:spcPts val="0"/>
              </a:spcAft>
              <a:buSzPts val="1440"/>
              <a:buChar char="►"/>
            </a:pPr>
            <a:r>
              <a:rPr lang="en-US" dirty="0">
                <a:latin typeface="Times New Roman"/>
                <a:ea typeface="Times New Roman"/>
                <a:cs typeface="Times New Roman"/>
                <a:sym typeface="Times New Roman"/>
              </a:rPr>
              <a:t>In which health plan are you currently enrolled?</a:t>
            </a:r>
            <a:endParaRPr dirty="0"/>
          </a:p>
          <a:p>
            <a:pPr marL="400050" lvl="0" indent="-342900" algn="l" rtl="0">
              <a:spcBef>
                <a:spcPts val="1000"/>
              </a:spcBef>
              <a:spcAft>
                <a:spcPts val="0"/>
              </a:spcAft>
              <a:buSzPts val="1440"/>
              <a:buChar char="►"/>
            </a:pPr>
            <a:r>
              <a:rPr lang="en-US" dirty="0">
                <a:latin typeface="Times New Roman"/>
                <a:ea typeface="Times New Roman"/>
                <a:cs typeface="Times New Roman"/>
                <a:sym typeface="Times New Roman"/>
              </a:rPr>
              <a:t>Why did you select your current plan?</a:t>
            </a:r>
            <a:endParaRPr dirty="0"/>
          </a:p>
          <a:p>
            <a:pPr marL="342900" lvl="0" indent="-285750" algn="l" rtl="0">
              <a:spcBef>
                <a:spcPts val="1000"/>
              </a:spcBef>
              <a:spcAft>
                <a:spcPts val="0"/>
              </a:spcAft>
              <a:buSzPts val="1440"/>
              <a:buChar char="►"/>
            </a:pPr>
            <a:r>
              <a:rPr lang="en-US" dirty="0">
                <a:latin typeface="Times New Roman"/>
                <a:ea typeface="Times New Roman"/>
                <a:cs typeface="Times New Roman"/>
                <a:sym typeface="Times New Roman"/>
              </a:rPr>
              <a:t>Are you considering switching plans during next open enrollment?</a:t>
            </a:r>
            <a:endParaRPr dirty="0"/>
          </a:p>
          <a:p>
            <a:pPr marL="400050" lvl="0" indent="-342900" algn="l" rtl="0">
              <a:spcBef>
                <a:spcPts val="1000"/>
              </a:spcBef>
              <a:spcAft>
                <a:spcPts val="0"/>
              </a:spcAft>
              <a:buSzPts val="1440"/>
              <a:buChar char="►"/>
            </a:pPr>
            <a:r>
              <a:rPr lang="en-US" dirty="0">
                <a:latin typeface="Times New Roman"/>
                <a:ea typeface="Times New Roman"/>
                <a:cs typeface="Times New Roman"/>
                <a:sym typeface="Times New Roman"/>
              </a:rPr>
              <a:t>When thinking about yourself and your covered dependents:</a:t>
            </a:r>
            <a:endParaRPr dirty="0"/>
          </a:p>
          <a:p>
            <a:pPr marL="80010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What benefits do you need/hope to be added next year? </a:t>
            </a:r>
            <a:endParaRPr dirty="0"/>
          </a:p>
          <a:p>
            <a:pPr marL="80010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What benefits do you not use? </a:t>
            </a:r>
            <a:endParaRPr sz="1800" dirty="0">
              <a:latin typeface="Times New Roman"/>
              <a:ea typeface="Times New Roman"/>
              <a:cs typeface="Times New Roman"/>
              <a:sym typeface="Times New Roman"/>
            </a:endParaRPr>
          </a:p>
          <a:p>
            <a:pPr marL="80010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Do you receive health services mostly from in-network providers (physicians, facilities, etc.?) </a:t>
            </a:r>
            <a:endParaRPr sz="1800" dirty="0">
              <a:latin typeface="Times New Roman"/>
              <a:ea typeface="Times New Roman"/>
              <a:cs typeface="Times New Roman"/>
              <a:sym typeface="Times New Roman"/>
            </a:endParaRPr>
          </a:p>
          <a:p>
            <a:pPr marL="80010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What barrier(s), if any, prevent you or your family from accessing needed services?  </a:t>
            </a:r>
            <a:endParaRPr sz="1800" dirty="0">
              <a:latin typeface="Times New Roman"/>
              <a:ea typeface="Times New Roman"/>
              <a:cs typeface="Times New Roman"/>
              <a:sym typeface="Times New Roman"/>
            </a:endParaRPr>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Does the cost of care impact access to health services or certain providers? If so, which specific costs (e.g., premiums, deductibles, co-pays, etc.) are the most challenging?</a:t>
            </a:r>
            <a:endParaRPr dirty="0"/>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Does the geographic location of your home or work impact access to  providers and care? </a:t>
            </a:r>
            <a:endParaRPr sz="1800" dirty="0">
              <a:latin typeface="Times New Roman"/>
              <a:ea typeface="Times New Roman"/>
              <a:cs typeface="Times New Roman"/>
              <a:sym typeface="Times New Roman"/>
            </a:endParaRPr>
          </a:p>
          <a:p>
            <a:pPr marL="0" lvl="0" indent="0" algn="l" rtl="0">
              <a:spcBef>
                <a:spcPts val="1000"/>
              </a:spcBef>
              <a:spcAft>
                <a:spcPts val="0"/>
              </a:spcAft>
              <a:buSzPts val="144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9"/>
          <p:cNvSpPr txBox="1">
            <a:spLocks noGrp="1"/>
          </p:cNvSpPr>
          <p:nvPr>
            <p:ph type="title"/>
          </p:nvPr>
        </p:nvSpPr>
        <p:spPr>
          <a:xfrm>
            <a:off x="677334" y="609600"/>
            <a:ext cx="8596668" cy="741218"/>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Times New Roman"/>
              <a:buNone/>
            </a:pPr>
            <a:r>
              <a:rPr lang="en-US" b="1" dirty="0">
                <a:solidFill>
                  <a:schemeClr val="dk1"/>
                </a:solidFill>
                <a:latin typeface="Times New Roman"/>
                <a:ea typeface="Times New Roman"/>
                <a:cs typeface="Times New Roman"/>
                <a:sym typeface="Times New Roman"/>
              </a:rPr>
              <a:t>Sample Survey Questions…(2)</a:t>
            </a:r>
            <a:br>
              <a:rPr lang="en-US" b="1" dirty="0">
                <a:latin typeface="Times New Roman"/>
                <a:ea typeface="Times New Roman"/>
                <a:cs typeface="Times New Roman"/>
                <a:sym typeface="Times New Roman"/>
              </a:rPr>
            </a:br>
            <a:endParaRPr dirty="0"/>
          </a:p>
        </p:txBody>
      </p:sp>
      <p:sp>
        <p:nvSpPr>
          <p:cNvPr id="218" name="Google Shape;218;p9"/>
          <p:cNvSpPr txBox="1">
            <a:spLocks noGrp="1"/>
          </p:cNvSpPr>
          <p:nvPr>
            <p:ph type="body" idx="1"/>
          </p:nvPr>
        </p:nvSpPr>
        <p:spPr>
          <a:xfrm>
            <a:off x="379159" y="1549299"/>
            <a:ext cx="10010545" cy="5174673"/>
          </a:xfrm>
          <a:prstGeom prst="rect">
            <a:avLst/>
          </a:prstGeom>
          <a:noFill/>
          <a:ln>
            <a:noFill/>
          </a:ln>
        </p:spPr>
        <p:txBody>
          <a:bodyPr spcFirstLastPara="1" wrap="square" lIns="91425" tIns="45700" rIns="91425" bIns="45700" anchor="t" anchorCtr="0">
            <a:normAutofit fontScale="92500" lnSpcReduction="10000"/>
          </a:bodyPr>
          <a:lstStyle/>
          <a:p>
            <a:pPr marL="342900" lvl="0" indent="-342925" algn="l" rtl="0">
              <a:spcBef>
                <a:spcPts val="0"/>
              </a:spcBef>
              <a:spcAft>
                <a:spcPts val="0"/>
              </a:spcAft>
              <a:buSzPct val="80000"/>
              <a:buChar char="►"/>
            </a:pPr>
            <a:r>
              <a:rPr lang="en-US" sz="1900" dirty="0">
                <a:latin typeface="Times New Roman"/>
                <a:ea typeface="Times New Roman"/>
                <a:cs typeface="Times New Roman"/>
                <a:sym typeface="Times New Roman"/>
              </a:rPr>
              <a:t>What health benefit are you </a:t>
            </a:r>
            <a:r>
              <a:rPr lang="en-US" sz="1900" b="1" dirty="0">
                <a:latin typeface="Times New Roman"/>
                <a:ea typeface="Times New Roman"/>
                <a:cs typeface="Times New Roman"/>
                <a:sym typeface="Times New Roman"/>
              </a:rPr>
              <a:t>most</a:t>
            </a:r>
            <a:r>
              <a:rPr lang="en-US" sz="1900" dirty="0">
                <a:latin typeface="Times New Roman"/>
                <a:ea typeface="Times New Roman"/>
                <a:cs typeface="Times New Roman"/>
                <a:sym typeface="Times New Roman"/>
              </a:rPr>
              <a:t> satisfied with? And the </a:t>
            </a:r>
            <a:r>
              <a:rPr lang="en-US" sz="1900" b="1" dirty="0">
                <a:latin typeface="Times New Roman"/>
                <a:ea typeface="Times New Roman"/>
                <a:cs typeface="Times New Roman"/>
                <a:sym typeface="Times New Roman"/>
              </a:rPr>
              <a:t>least </a:t>
            </a:r>
            <a:r>
              <a:rPr lang="en-US" sz="1900" dirty="0">
                <a:latin typeface="Times New Roman"/>
                <a:ea typeface="Times New Roman"/>
                <a:cs typeface="Times New Roman"/>
                <a:sym typeface="Times New Roman"/>
              </a:rPr>
              <a:t>satisfied with?</a:t>
            </a:r>
            <a:endParaRPr dirty="0"/>
          </a:p>
          <a:p>
            <a:pPr marL="342900" lvl="0" indent="-342925" algn="l" rtl="0">
              <a:spcBef>
                <a:spcPts val="1000"/>
              </a:spcBef>
              <a:spcAft>
                <a:spcPts val="0"/>
              </a:spcAft>
              <a:buSzPct val="80000"/>
              <a:buChar char="►"/>
            </a:pPr>
            <a:r>
              <a:rPr lang="en-US" sz="1900" dirty="0">
                <a:latin typeface="Times New Roman"/>
                <a:ea typeface="Times New Roman"/>
                <a:cs typeface="Times New Roman"/>
                <a:sym typeface="Times New Roman"/>
              </a:rPr>
              <a:t>How satisfied are you with premiums, deductibles and other out-of-pocket expenses?</a:t>
            </a:r>
            <a:endParaRPr dirty="0"/>
          </a:p>
          <a:p>
            <a:pPr marL="342900" lvl="0" indent="-342925" algn="l" rtl="0">
              <a:spcBef>
                <a:spcPts val="1000"/>
              </a:spcBef>
              <a:spcAft>
                <a:spcPts val="0"/>
              </a:spcAft>
              <a:buSzPct val="80000"/>
              <a:buChar char="►"/>
            </a:pPr>
            <a:r>
              <a:rPr lang="en-US" sz="1900" dirty="0">
                <a:latin typeface="Times New Roman"/>
                <a:ea typeface="Times New Roman"/>
                <a:cs typeface="Times New Roman"/>
                <a:sym typeface="Times New Roman"/>
              </a:rPr>
              <a:t>If offered, do you use the dental, vision, or hearing benefit? </a:t>
            </a:r>
            <a:endParaRPr sz="1900" dirty="0">
              <a:latin typeface="Times New Roman"/>
              <a:ea typeface="Times New Roman"/>
              <a:cs typeface="Times New Roman"/>
              <a:sym typeface="Times New Roman"/>
            </a:endParaRPr>
          </a:p>
          <a:p>
            <a:pPr marL="342900" lvl="0" indent="-342925" algn="l" rtl="0">
              <a:spcBef>
                <a:spcPts val="1000"/>
              </a:spcBef>
              <a:spcAft>
                <a:spcPts val="0"/>
              </a:spcAft>
              <a:buSzPct val="80000"/>
              <a:buChar char="►"/>
            </a:pPr>
            <a:r>
              <a:rPr lang="en-US" sz="1900" dirty="0">
                <a:latin typeface="Times New Roman"/>
                <a:ea typeface="Times New Roman"/>
                <a:cs typeface="Times New Roman"/>
                <a:sym typeface="Times New Roman"/>
              </a:rPr>
              <a:t>If offered, do you use the mental health coverage?  </a:t>
            </a:r>
            <a:endParaRPr dirty="0"/>
          </a:p>
          <a:p>
            <a:pPr marL="742950" lvl="1" indent="-285775" algn="l" rtl="0">
              <a:spcBef>
                <a:spcPts val="1000"/>
              </a:spcBef>
              <a:spcAft>
                <a:spcPts val="0"/>
              </a:spcAft>
              <a:buSzPct val="80000"/>
              <a:buChar char="►"/>
            </a:pPr>
            <a:r>
              <a:rPr lang="en-US" sz="1900" dirty="0">
                <a:latin typeface="Times New Roman"/>
                <a:ea typeface="Times New Roman"/>
                <a:cs typeface="Times New Roman"/>
                <a:sym typeface="Times New Roman"/>
              </a:rPr>
              <a:t>If so, which mental health benefits are you the </a:t>
            </a:r>
            <a:r>
              <a:rPr lang="en-US" sz="1900" b="1" dirty="0">
                <a:latin typeface="Times New Roman"/>
                <a:ea typeface="Times New Roman"/>
                <a:cs typeface="Times New Roman"/>
                <a:sym typeface="Times New Roman"/>
              </a:rPr>
              <a:t>most</a:t>
            </a:r>
            <a:r>
              <a:rPr lang="en-US" sz="1900" dirty="0">
                <a:latin typeface="Times New Roman"/>
                <a:ea typeface="Times New Roman"/>
                <a:cs typeface="Times New Roman"/>
                <a:sym typeface="Times New Roman"/>
              </a:rPr>
              <a:t> satisfied with? And the </a:t>
            </a:r>
            <a:r>
              <a:rPr lang="en-US" sz="1900" b="1" dirty="0">
                <a:latin typeface="Times New Roman"/>
                <a:ea typeface="Times New Roman"/>
                <a:cs typeface="Times New Roman"/>
                <a:sym typeface="Times New Roman"/>
              </a:rPr>
              <a:t>least</a:t>
            </a:r>
            <a:r>
              <a:rPr lang="en-US" sz="1900" dirty="0">
                <a:latin typeface="Times New Roman"/>
                <a:ea typeface="Times New Roman"/>
                <a:cs typeface="Times New Roman"/>
                <a:sym typeface="Times New Roman"/>
              </a:rPr>
              <a:t> satisfied with?</a:t>
            </a:r>
            <a:endParaRPr dirty="0"/>
          </a:p>
          <a:p>
            <a:pPr marL="342900" lvl="0" indent="-342925" algn="l" rtl="0">
              <a:spcBef>
                <a:spcPts val="1000"/>
              </a:spcBef>
              <a:spcAft>
                <a:spcPts val="0"/>
              </a:spcAft>
              <a:buSzPct val="80000"/>
              <a:buChar char="►"/>
            </a:pPr>
            <a:r>
              <a:rPr lang="en-US" sz="1900" dirty="0">
                <a:latin typeface="Times New Roman"/>
                <a:ea typeface="Times New Roman"/>
                <a:cs typeface="Times New Roman"/>
                <a:sym typeface="Times New Roman"/>
              </a:rPr>
              <a:t>If offered, do you use the telehealth services?  </a:t>
            </a:r>
            <a:endParaRPr dirty="0"/>
          </a:p>
          <a:p>
            <a:pPr marL="742950" lvl="1" indent="-285775" algn="l" rtl="0">
              <a:spcBef>
                <a:spcPts val="1000"/>
              </a:spcBef>
              <a:spcAft>
                <a:spcPts val="0"/>
              </a:spcAft>
              <a:buSzPct val="80000"/>
              <a:buChar char="►"/>
            </a:pPr>
            <a:r>
              <a:rPr lang="en-US" sz="1900" dirty="0">
                <a:latin typeface="Times New Roman"/>
                <a:ea typeface="Times New Roman"/>
                <a:cs typeface="Times New Roman"/>
                <a:sym typeface="Times New Roman"/>
              </a:rPr>
              <a:t>If so, are there services that are provided better via telehealth services than in-person (e.g. mental health therapy services)? </a:t>
            </a:r>
            <a:endParaRPr dirty="0"/>
          </a:p>
          <a:p>
            <a:pPr marL="742950" lvl="1" indent="-285775" algn="l" rtl="0">
              <a:spcBef>
                <a:spcPts val="1000"/>
              </a:spcBef>
              <a:spcAft>
                <a:spcPts val="0"/>
              </a:spcAft>
              <a:buSzPct val="80000"/>
              <a:buChar char="►"/>
            </a:pPr>
            <a:r>
              <a:rPr lang="en-US" sz="1900" dirty="0">
                <a:latin typeface="Times New Roman"/>
                <a:ea typeface="Times New Roman"/>
                <a:cs typeface="Times New Roman"/>
                <a:sym typeface="Times New Roman"/>
              </a:rPr>
              <a:t>If so, what are you are </a:t>
            </a:r>
            <a:r>
              <a:rPr lang="en-US" sz="1900" b="1" dirty="0">
                <a:latin typeface="Times New Roman"/>
                <a:ea typeface="Times New Roman"/>
                <a:cs typeface="Times New Roman"/>
                <a:sym typeface="Times New Roman"/>
              </a:rPr>
              <a:t>most</a:t>
            </a:r>
            <a:r>
              <a:rPr lang="en-US" sz="1900" dirty="0">
                <a:latin typeface="Times New Roman"/>
                <a:ea typeface="Times New Roman"/>
                <a:cs typeface="Times New Roman"/>
                <a:sym typeface="Times New Roman"/>
              </a:rPr>
              <a:t> satisfied with in terms of telehealth services?  And the </a:t>
            </a:r>
            <a:r>
              <a:rPr lang="en-US" sz="1900" b="1" dirty="0">
                <a:latin typeface="Times New Roman"/>
                <a:ea typeface="Times New Roman"/>
                <a:cs typeface="Times New Roman"/>
                <a:sym typeface="Times New Roman"/>
              </a:rPr>
              <a:t>least</a:t>
            </a:r>
            <a:r>
              <a:rPr lang="en-US" sz="1900" dirty="0">
                <a:latin typeface="Times New Roman"/>
                <a:ea typeface="Times New Roman"/>
                <a:cs typeface="Times New Roman"/>
                <a:sym typeface="Times New Roman"/>
              </a:rPr>
              <a:t> satisfied with?  </a:t>
            </a:r>
            <a:endParaRPr dirty="0"/>
          </a:p>
          <a:p>
            <a:pPr marL="342900" lvl="0" indent="-342925" algn="l" rtl="0">
              <a:spcBef>
                <a:spcPts val="1000"/>
              </a:spcBef>
              <a:spcAft>
                <a:spcPts val="0"/>
              </a:spcAft>
              <a:buSzPct val="80000"/>
              <a:buChar char="►"/>
            </a:pPr>
            <a:r>
              <a:rPr lang="en-US" sz="1900" dirty="0">
                <a:latin typeface="Times New Roman"/>
                <a:ea typeface="Times New Roman"/>
                <a:cs typeface="Times New Roman"/>
                <a:sym typeface="Times New Roman"/>
              </a:rPr>
              <a:t>Do you participate in any tax-advantaged accounts, such as FSAs, HSAs (with a HDHP), to help pay for out-of-pocket costs? </a:t>
            </a:r>
            <a:endParaRPr sz="1900" dirty="0">
              <a:latin typeface="Times New Roman"/>
              <a:ea typeface="Times New Roman"/>
              <a:cs typeface="Times New Roman"/>
              <a:sym typeface="Times New Roman"/>
            </a:endParaRPr>
          </a:p>
          <a:p>
            <a:pPr marL="742950" lvl="1" indent="-285775" algn="l" rtl="0">
              <a:spcBef>
                <a:spcPts val="1000"/>
              </a:spcBef>
              <a:spcAft>
                <a:spcPts val="0"/>
              </a:spcAft>
              <a:buSzPct val="80000"/>
              <a:buChar char="►"/>
            </a:pPr>
            <a:r>
              <a:rPr lang="en-US" sz="1900" dirty="0">
                <a:latin typeface="Times New Roman"/>
                <a:ea typeface="Times New Roman"/>
                <a:cs typeface="Times New Roman"/>
                <a:sym typeface="Times New Roman"/>
              </a:rPr>
              <a:t>If not, why not?</a:t>
            </a:r>
            <a:endParaRPr dirty="0"/>
          </a:p>
          <a:p>
            <a:pPr marL="342900" lvl="0" indent="-342925" algn="l" rtl="0">
              <a:spcBef>
                <a:spcPts val="1000"/>
              </a:spcBef>
              <a:spcAft>
                <a:spcPts val="0"/>
              </a:spcAft>
              <a:buSzPct val="80000"/>
              <a:buChar char="►"/>
            </a:pPr>
            <a:r>
              <a:rPr lang="en-US" sz="1900" dirty="0">
                <a:latin typeface="Times New Roman"/>
                <a:ea typeface="Times New Roman"/>
                <a:cs typeface="Times New Roman"/>
                <a:sym typeface="Times New Roman"/>
              </a:rPr>
              <a:t> List possible benefit improvements under consideration and ask which benefit(s) the employee would utilize.</a:t>
            </a:r>
            <a:endParaRPr sz="1900" dirty="0">
              <a:latin typeface="Times New Roman"/>
              <a:ea typeface="Times New Roman"/>
              <a:cs typeface="Times New Roman"/>
              <a:sym typeface="Times New Roman"/>
            </a:endParaRPr>
          </a:p>
          <a:p>
            <a:pPr marL="342900" lvl="0" indent="-258318" algn="l" rtl="0">
              <a:spcBef>
                <a:spcPts val="1000"/>
              </a:spcBef>
              <a:spcAft>
                <a:spcPts val="0"/>
              </a:spcAft>
              <a:buSzPct val="79999"/>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5" name="Google Shape;225;g174694f81fd_0_18"/>
          <p:cNvSpPr txBox="1">
            <a:spLocks noGrp="1"/>
          </p:cNvSpPr>
          <p:nvPr>
            <p:ph type="body" idx="1"/>
          </p:nvPr>
        </p:nvSpPr>
        <p:spPr>
          <a:xfrm>
            <a:off x="677334" y="2160589"/>
            <a:ext cx="8596800" cy="38808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sz="4000" b="1" dirty="0">
                <a:latin typeface="Times New Roman" panose="02020603050405020304" pitchFamily="18" charset="0"/>
                <a:cs typeface="Times New Roman" panose="02020603050405020304" pitchFamily="18" charset="0"/>
              </a:rPr>
              <a:t>Analyzing Data from BAC/Joint Health Committee  </a:t>
            </a:r>
            <a:endParaRPr sz="4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0"/>
          <p:cNvSpPr txBox="1">
            <a:spLocks noGrp="1"/>
          </p:cNvSpPr>
          <p:nvPr>
            <p:ph type="title"/>
          </p:nvPr>
        </p:nvSpPr>
        <p:spPr>
          <a:xfrm>
            <a:off x="677334" y="609601"/>
            <a:ext cx="8596668" cy="727364"/>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Times New Roman"/>
              <a:buNone/>
            </a:pPr>
            <a:r>
              <a:rPr lang="en-US" sz="2800" b="1" dirty="0">
                <a:solidFill>
                  <a:schemeClr val="dk1"/>
                </a:solidFill>
                <a:latin typeface="Times New Roman"/>
                <a:ea typeface="Times New Roman"/>
                <a:cs typeface="Times New Roman"/>
                <a:sym typeface="Times New Roman"/>
              </a:rPr>
              <a:t>BAC/Joint Health Committee Questions to Brokers</a:t>
            </a:r>
            <a:br>
              <a:rPr lang="en-US" b="1" dirty="0">
                <a:latin typeface="Times New Roman"/>
                <a:ea typeface="Times New Roman"/>
                <a:cs typeface="Times New Roman"/>
                <a:sym typeface="Times New Roman"/>
              </a:rPr>
            </a:br>
            <a:endParaRPr dirty="0">
              <a:solidFill>
                <a:schemeClr val="dk1"/>
              </a:solidFill>
            </a:endParaRPr>
          </a:p>
        </p:txBody>
      </p:sp>
      <p:sp>
        <p:nvSpPr>
          <p:cNvPr id="231" name="Google Shape;231;p10"/>
          <p:cNvSpPr txBox="1">
            <a:spLocks noGrp="1"/>
          </p:cNvSpPr>
          <p:nvPr>
            <p:ph type="body" idx="1"/>
          </p:nvPr>
        </p:nvSpPr>
        <p:spPr>
          <a:xfrm>
            <a:off x="259890" y="1651401"/>
            <a:ext cx="9772006" cy="4904509"/>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en-US" sz="2400" dirty="0">
                <a:solidFill>
                  <a:schemeClr val="dk1"/>
                </a:solidFill>
                <a:latin typeface="Times New Roman"/>
                <a:ea typeface="Times New Roman"/>
                <a:cs typeface="Times New Roman"/>
                <a:sym typeface="Times New Roman"/>
              </a:rPr>
              <a:t>Questions to ask brokers, consultants and current/former school employees participating in BAC </a:t>
            </a:r>
            <a:endParaRPr sz="2400" dirty="0">
              <a:solidFill>
                <a:schemeClr val="dk1"/>
              </a:solidFill>
              <a:latin typeface="Times New Roman"/>
              <a:ea typeface="Times New Roman"/>
              <a:cs typeface="Times New Roman"/>
              <a:sym typeface="Times New Roman"/>
            </a:endParaRPr>
          </a:p>
          <a:p>
            <a:pPr marL="742950" lvl="1" indent="-173990" algn="l" rtl="0">
              <a:spcBef>
                <a:spcPts val="1000"/>
              </a:spcBef>
              <a:spcAft>
                <a:spcPts val="0"/>
              </a:spcAft>
              <a:buSzPts val="1760"/>
              <a:buNone/>
            </a:pPr>
            <a:endParaRPr sz="2200" dirty="0">
              <a:solidFill>
                <a:schemeClr val="dk1"/>
              </a:solidFill>
              <a:latin typeface="Times New Roman"/>
              <a:ea typeface="Times New Roman"/>
              <a:cs typeface="Times New Roman"/>
              <a:sym typeface="Times New Roman"/>
            </a:endParaRPr>
          </a:p>
          <a:p>
            <a:pPr marL="742950" lvl="1" indent="-285750" algn="l" rtl="0">
              <a:spcBef>
                <a:spcPts val="1000"/>
              </a:spcBef>
              <a:spcAft>
                <a:spcPts val="0"/>
              </a:spcAft>
              <a:buSzPts val="1760"/>
              <a:buChar char="►"/>
            </a:pPr>
            <a:r>
              <a:rPr lang="en-US" sz="2200" dirty="0">
                <a:solidFill>
                  <a:schemeClr val="dk1"/>
                </a:solidFill>
                <a:latin typeface="Times New Roman"/>
                <a:ea typeface="Times New Roman"/>
                <a:cs typeface="Times New Roman"/>
                <a:sym typeface="Times New Roman"/>
              </a:rPr>
              <a:t>How are they compensated? Is it according to the size of the group?</a:t>
            </a:r>
            <a:endParaRPr sz="2200" dirty="0">
              <a:solidFill>
                <a:schemeClr val="dk1"/>
              </a:solidFill>
              <a:latin typeface="Times New Roman"/>
              <a:ea typeface="Times New Roman"/>
              <a:cs typeface="Times New Roman"/>
              <a:sym typeface="Times New Roman"/>
            </a:endParaRPr>
          </a:p>
          <a:p>
            <a:pPr marL="742950" lvl="1" indent="-173990" algn="l" rtl="0">
              <a:spcBef>
                <a:spcPts val="1000"/>
              </a:spcBef>
              <a:spcAft>
                <a:spcPts val="0"/>
              </a:spcAft>
              <a:buSzPts val="1760"/>
              <a:buNone/>
            </a:pPr>
            <a:endParaRPr sz="2200" dirty="0">
              <a:solidFill>
                <a:schemeClr val="dk1"/>
              </a:solidFill>
              <a:latin typeface="Times New Roman"/>
              <a:ea typeface="Times New Roman"/>
              <a:cs typeface="Times New Roman"/>
              <a:sym typeface="Times New Roman"/>
            </a:endParaRPr>
          </a:p>
          <a:p>
            <a:pPr marL="742950" lvl="1" indent="-285750" algn="l" rtl="0">
              <a:spcBef>
                <a:spcPts val="1000"/>
              </a:spcBef>
              <a:spcAft>
                <a:spcPts val="0"/>
              </a:spcAft>
              <a:buSzPts val="1760"/>
              <a:buChar char="►"/>
            </a:pPr>
            <a:r>
              <a:rPr lang="en-US" sz="2200" dirty="0">
                <a:solidFill>
                  <a:schemeClr val="dk1"/>
                </a:solidFill>
                <a:latin typeface="Times New Roman"/>
                <a:ea typeface="Times New Roman"/>
                <a:cs typeface="Times New Roman"/>
                <a:sym typeface="Times New Roman"/>
              </a:rPr>
              <a:t>Which health plans or arrangement do they receive $$ from? </a:t>
            </a:r>
            <a:endParaRPr dirty="0"/>
          </a:p>
          <a:p>
            <a:pPr marL="742950" lvl="1" indent="-173990" algn="l" rtl="0">
              <a:spcBef>
                <a:spcPts val="1000"/>
              </a:spcBef>
              <a:spcAft>
                <a:spcPts val="0"/>
              </a:spcAft>
              <a:buSzPts val="1760"/>
              <a:buNone/>
            </a:pPr>
            <a:endParaRPr sz="2200" dirty="0">
              <a:solidFill>
                <a:schemeClr val="dk1"/>
              </a:solidFill>
              <a:latin typeface="Times New Roman"/>
              <a:ea typeface="Times New Roman"/>
              <a:cs typeface="Times New Roman"/>
              <a:sym typeface="Times New Roman"/>
            </a:endParaRPr>
          </a:p>
          <a:p>
            <a:pPr marL="742950" lvl="1" indent="-285750" algn="l" rtl="0">
              <a:spcBef>
                <a:spcPts val="1000"/>
              </a:spcBef>
              <a:spcAft>
                <a:spcPts val="0"/>
              </a:spcAft>
              <a:buSzPts val="1760"/>
              <a:buChar char="►"/>
            </a:pPr>
            <a:r>
              <a:rPr lang="en-US" sz="2200" dirty="0">
                <a:solidFill>
                  <a:schemeClr val="dk1"/>
                </a:solidFill>
                <a:latin typeface="Times New Roman"/>
                <a:ea typeface="Times New Roman"/>
                <a:cs typeface="Times New Roman"/>
                <a:sym typeface="Times New Roman"/>
              </a:rPr>
              <a:t>What benefit or background does the broker and/or consultant bring to the table? Does it enhance the work of all the participants on the BAC?</a:t>
            </a:r>
            <a:endParaRPr sz="2200" dirty="0">
              <a:solidFill>
                <a:schemeClr val="dk1"/>
              </a:solidFill>
              <a:latin typeface="Times New Roman"/>
              <a:ea typeface="Times New Roman"/>
              <a:cs typeface="Times New Roman"/>
              <a:sym typeface="Times New Roman"/>
            </a:endParaRPr>
          </a:p>
          <a:p>
            <a:pPr marL="457200" lvl="1" indent="0" algn="l" rtl="0">
              <a:spcBef>
                <a:spcPts val="1000"/>
              </a:spcBef>
              <a:spcAft>
                <a:spcPts val="0"/>
              </a:spcAft>
              <a:buSzPts val="1760"/>
              <a:buNone/>
            </a:pPr>
            <a:endParaRPr sz="22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1"/>
          <p:cNvSpPr txBox="1">
            <a:spLocks noGrp="1"/>
          </p:cNvSpPr>
          <p:nvPr>
            <p:ph type="title"/>
          </p:nvPr>
        </p:nvSpPr>
        <p:spPr>
          <a:xfrm>
            <a:off x="757388" y="355831"/>
            <a:ext cx="8596668" cy="673923"/>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900"/>
              <a:buFont typeface="Times New Roman"/>
              <a:buNone/>
            </a:pPr>
            <a:r>
              <a:rPr lang="en-US" sz="2900" b="1" dirty="0">
                <a:solidFill>
                  <a:schemeClr val="dk1"/>
                </a:solidFill>
                <a:latin typeface="Times New Roman"/>
                <a:ea typeface="Times New Roman"/>
                <a:cs typeface="Times New Roman"/>
                <a:sym typeface="Times New Roman"/>
              </a:rPr>
              <a:t>Analyze Health Plan Cost and Utilization Data</a:t>
            </a:r>
            <a:br>
              <a:rPr lang="en-US" sz="2900" b="1" dirty="0">
                <a:latin typeface="Times New Roman"/>
                <a:ea typeface="Times New Roman"/>
                <a:cs typeface="Times New Roman"/>
                <a:sym typeface="Times New Roman"/>
              </a:rPr>
            </a:br>
            <a:endParaRPr sz="2900" dirty="0"/>
          </a:p>
        </p:txBody>
      </p:sp>
      <p:sp>
        <p:nvSpPr>
          <p:cNvPr id="237" name="Google Shape;237;p11"/>
          <p:cNvSpPr txBox="1">
            <a:spLocks noGrp="1"/>
          </p:cNvSpPr>
          <p:nvPr>
            <p:ph type="body" idx="1"/>
          </p:nvPr>
        </p:nvSpPr>
        <p:spPr>
          <a:xfrm>
            <a:off x="342268" y="1305339"/>
            <a:ext cx="10087194" cy="5479774"/>
          </a:xfrm>
          <a:prstGeom prst="rect">
            <a:avLst/>
          </a:prstGeom>
          <a:noFill/>
          <a:ln>
            <a:noFill/>
          </a:ln>
        </p:spPr>
        <p:txBody>
          <a:bodyPr spcFirstLastPara="1" wrap="square" lIns="91425" tIns="45700" rIns="91425" bIns="45700" anchor="t" anchorCtr="0">
            <a:normAutofit fontScale="62500" lnSpcReduction="20000"/>
          </a:bodyPr>
          <a:lstStyle/>
          <a:p>
            <a:pPr marL="342900" lvl="0" indent="-342900" algn="l" rtl="0">
              <a:spcBef>
                <a:spcPts val="0"/>
              </a:spcBef>
              <a:spcAft>
                <a:spcPts val="0"/>
              </a:spcAft>
              <a:buSzPct val="79999"/>
              <a:buChar char="►"/>
            </a:pPr>
            <a:r>
              <a:rPr lang="en-US" sz="2600" dirty="0">
                <a:latin typeface="Times New Roman"/>
                <a:ea typeface="Times New Roman"/>
                <a:cs typeface="Times New Roman"/>
                <a:sym typeface="Times New Roman"/>
              </a:rPr>
              <a:t>Request/ensure you receive the </a:t>
            </a:r>
            <a:r>
              <a:rPr lang="en-US" sz="2600" u="sng" dirty="0">
                <a:latin typeface="Times New Roman"/>
                <a:ea typeface="Times New Roman"/>
                <a:cs typeface="Times New Roman"/>
                <a:sym typeface="Times New Roman"/>
              </a:rPr>
              <a:t>same</a:t>
            </a:r>
            <a:r>
              <a:rPr lang="en-US" sz="2600" dirty="0">
                <a:latin typeface="Times New Roman"/>
                <a:ea typeface="Times New Roman"/>
                <a:cs typeface="Times New Roman"/>
                <a:sym typeface="Times New Roman"/>
              </a:rPr>
              <a:t> plan, cost, and utilization data as employer and as early as possible.</a:t>
            </a:r>
            <a:endParaRPr dirty="0"/>
          </a:p>
          <a:p>
            <a:pPr marL="342900" lvl="0" indent="-260350" algn="l" rtl="0">
              <a:spcBef>
                <a:spcPts val="1000"/>
              </a:spcBef>
              <a:spcAft>
                <a:spcPts val="0"/>
              </a:spcAft>
              <a:buSzPct val="79999"/>
              <a:buNone/>
            </a:pPr>
            <a:endParaRPr sz="2600" u="sng" dirty="0">
              <a:latin typeface="Times New Roman"/>
              <a:ea typeface="Times New Roman"/>
              <a:cs typeface="Times New Roman"/>
              <a:sym typeface="Times New Roman"/>
            </a:endParaRPr>
          </a:p>
          <a:p>
            <a:pPr marL="342900" lvl="0" indent="-342900" algn="l" rtl="0">
              <a:spcBef>
                <a:spcPts val="1000"/>
              </a:spcBef>
              <a:spcAft>
                <a:spcPts val="0"/>
              </a:spcAft>
              <a:buSzPct val="79999"/>
              <a:buChar char="►"/>
            </a:pPr>
            <a:r>
              <a:rPr lang="en-US" sz="2600" u="sng" dirty="0">
                <a:latin typeface="Times New Roman"/>
                <a:ea typeface="Times New Roman"/>
                <a:cs typeface="Times New Roman"/>
                <a:sym typeface="Times New Roman"/>
              </a:rPr>
              <a:t>Determine whether most plans PPOs, HMOs, HDHPs, etc.</a:t>
            </a:r>
            <a:endParaRPr sz="2600" u="sng"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2600" dirty="0">
                <a:latin typeface="Times New Roman"/>
                <a:ea typeface="Times New Roman"/>
                <a:cs typeface="Times New Roman"/>
                <a:sym typeface="Times New Roman"/>
              </a:rPr>
              <a:t>How many participants in each plan? </a:t>
            </a:r>
            <a:endParaRPr sz="26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2600" dirty="0">
                <a:latin typeface="Times New Roman"/>
                <a:ea typeface="Times New Roman"/>
                <a:cs typeface="Times New Roman"/>
                <a:sym typeface="Times New Roman"/>
              </a:rPr>
              <a:t>Is there a growing shift/trend to High Deductible Health Plans (HDHPs)? </a:t>
            </a:r>
            <a:endParaRPr sz="2600" dirty="0">
              <a:latin typeface="Times New Roman"/>
              <a:ea typeface="Times New Roman"/>
              <a:cs typeface="Times New Roman"/>
              <a:sym typeface="Times New Roman"/>
            </a:endParaRPr>
          </a:p>
          <a:p>
            <a:pPr marL="1143000" lvl="2" indent="-228600" algn="l" rtl="0">
              <a:spcBef>
                <a:spcPts val="1000"/>
              </a:spcBef>
              <a:spcAft>
                <a:spcPts val="0"/>
              </a:spcAft>
              <a:buSzPct val="79999"/>
              <a:buChar char="►"/>
            </a:pPr>
            <a:r>
              <a:rPr lang="en-US" sz="2600" dirty="0">
                <a:latin typeface="Times New Roman"/>
                <a:ea typeface="Times New Roman"/>
                <a:cs typeface="Times New Roman"/>
                <a:sym typeface="Times New Roman"/>
              </a:rPr>
              <a:t>If so, is it due to the lower premium and age of enrollees?</a:t>
            </a:r>
            <a:endParaRPr dirty="0"/>
          </a:p>
          <a:p>
            <a:pPr marL="342900" lvl="0" indent="-260350" algn="l" rtl="0">
              <a:spcBef>
                <a:spcPts val="1000"/>
              </a:spcBef>
              <a:spcAft>
                <a:spcPts val="0"/>
              </a:spcAft>
              <a:buSzPct val="79999"/>
              <a:buNone/>
            </a:pPr>
            <a:endParaRPr sz="2600" u="sng" dirty="0">
              <a:latin typeface="Times New Roman"/>
              <a:ea typeface="Times New Roman"/>
              <a:cs typeface="Times New Roman"/>
              <a:sym typeface="Times New Roman"/>
            </a:endParaRPr>
          </a:p>
          <a:p>
            <a:pPr marL="342900" lvl="0" indent="-342900" algn="l" rtl="0">
              <a:spcBef>
                <a:spcPts val="1000"/>
              </a:spcBef>
              <a:spcAft>
                <a:spcPts val="0"/>
              </a:spcAft>
              <a:buSzPct val="79999"/>
              <a:buChar char="►"/>
            </a:pPr>
            <a:r>
              <a:rPr lang="en-US" sz="2600" u="sng" dirty="0">
                <a:latin typeface="Times New Roman"/>
                <a:ea typeface="Times New Roman"/>
                <a:cs typeface="Times New Roman"/>
                <a:sym typeface="Times New Roman"/>
              </a:rPr>
              <a:t>Get full explanation of any plan change(s) being considered/proposed.</a:t>
            </a:r>
            <a:endParaRPr dirty="0"/>
          </a:p>
          <a:p>
            <a:pPr marL="742950" lvl="1" indent="-285750" algn="l" rtl="0">
              <a:spcBef>
                <a:spcPts val="1000"/>
              </a:spcBef>
              <a:spcAft>
                <a:spcPts val="0"/>
              </a:spcAft>
              <a:buSzPct val="79999"/>
              <a:buChar char="►"/>
            </a:pPr>
            <a:r>
              <a:rPr lang="en-US" sz="2600" dirty="0">
                <a:latin typeface="Times New Roman"/>
                <a:ea typeface="Times New Roman"/>
                <a:cs typeface="Times New Roman"/>
                <a:sym typeface="Times New Roman"/>
              </a:rPr>
              <a:t>What will the cost impact be on members and their families? </a:t>
            </a:r>
            <a:endParaRPr sz="26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2600" dirty="0">
                <a:latin typeface="Times New Roman"/>
                <a:ea typeface="Times New Roman"/>
                <a:cs typeface="Times New Roman"/>
                <a:sym typeface="Times New Roman"/>
              </a:rPr>
              <a:t>Are costs being shifted to members along with benefit cuts?</a:t>
            </a:r>
            <a:endParaRPr dirty="0"/>
          </a:p>
          <a:p>
            <a:pPr marL="342900" lvl="0" indent="-260350" algn="l" rtl="0">
              <a:spcBef>
                <a:spcPts val="1000"/>
              </a:spcBef>
              <a:spcAft>
                <a:spcPts val="0"/>
              </a:spcAft>
              <a:buSzPct val="79999"/>
              <a:buNone/>
            </a:pPr>
            <a:endParaRPr sz="2600" u="sng" dirty="0">
              <a:latin typeface="Times New Roman"/>
              <a:ea typeface="Times New Roman"/>
              <a:cs typeface="Times New Roman"/>
              <a:sym typeface="Times New Roman"/>
            </a:endParaRPr>
          </a:p>
          <a:p>
            <a:pPr marL="342900" lvl="0" indent="-342900" algn="l" rtl="0">
              <a:spcBef>
                <a:spcPts val="1000"/>
              </a:spcBef>
              <a:spcAft>
                <a:spcPts val="0"/>
              </a:spcAft>
              <a:buSzPct val="79999"/>
              <a:buChar char="►"/>
            </a:pPr>
            <a:r>
              <a:rPr lang="en-US" sz="2600" u="sng" dirty="0">
                <a:latin typeface="Times New Roman"/>
                <a:ea typeface="Times New Roman"/>
                <a:cs typeface="Times New Roman"/>
                <a:sym typeface="Times New Roman"/>
              </a:rPr>
              <a:t>Review mental health benefits</a:t>
            </a:r>
            <a:r>
              <a:rPr lang="en-US" sz="2600" dirty="0">
                <a:latin typeface="Times New Roman"/>
                <a:ea typeface="Times New Roman"/>
                <a:cs typeface="Times New Roman"/>
                <a:sym typeface="Times New Roman"/>
              </a:rPr>
              <a:t> </a:t>
            </a:r>
            <a:endParaRPr sz="26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2600" dirty="0">
                <a:latin typeface="Times New Roman"/>
                <a:ea typeface="Times New Roman"/>
                <a:cs typeface="Times New Roman"/>
                <a:sym typeface="Times New Roman"/>
              </a:rPr>
              <a:t>Ask about parity of mental health and substance use disorder benefits.</a:t>
            </a:r>
            <a:endParaRPr dirty="0"/>
          </a:p>
          <a:p>
            <a:pPr marL="457200" lvl="1" indent="0" algn="l" rtl="0">
              <a:spcBef>
                <a:spcPts val="1000"/>
              </a:spcBef>
              <a:spcAft>
                <a:spcPts val="0"/>
              </a:spcAft>
              <a:buSzPct val="79999"/>
              <a:buNone/>
            </a:pPr>
            <a:endParaRPr sz="2600" dirty="0">
              <a:latin typeface="Times New Roman"/>
              <a:ea typeface="Times New Roman"/>
              <a:cs typeface="Times New Roman"/>
              <a:sym typeface="Times New Roman"/>
            </a:endParaRPr>
          </a:p>
          <a:p>
            <a:pPr marL="342900" lvl="0" indent="-342900" algn="l" rtl="0">
              <a:spcBef>
                <a:spcPts val="1000"/>
              </a:spcBef>
              <a:spcAft>
                <a:spcPts val="0"/>
              </a:spcAft>
              <a:buSzPct val="79999"/>
              <a:buChar char="►"/>
            </a:pPr>
            <a:r>
              <a:rPr lang="en-US" sz="2600" u="sng" dirty="0">
                <a:latin typeface="Times New Roman"/>
                <a:ea typeface="Times New Roman"/>
                <a:cs typeface="Times New Roman"/>
                <a:sym typeface="Times New Roman"/>
              </a:rPr>
              <a:t>Review prescription medication benefits </a:t>
            </a:r>
            <a:endParaRPr sz="2600" u="sng"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2600" dirty="0">
                <a:latin typeface="Times New Roman"/>
                <a:ea typeface="Times New Roman"/>
                <a:cs typeface="Times New Roman"/>
                <a:sym typeface="Times New Roman"/>
              </a:rPr>
              <a:t>Review Pharmacy Benefit Manager (PBM) overview.</a:t>
            </a:r>
            <a:endParaRPr dirty="0"/>
          </a:p>
          <a:p>
            <a:pPr marL="1143000" lvl="2" indent="-171450" algn="l" rtl="0">
              <a:spcBef>
                <a:spcPts val="1000"/>
              </a:spcBef>
              <a:spcAft>
                <a:spcPts val="0"/>
              </a:spcAft>
              <a:buSzPct val="79999"/>
              <a:buNone/>
            </a:pPr>
            <a:endParaRPr sz="1800" dirty="0">
              <a:latin typeface="Times New Roman"/>
              <a:ea typeface="Times New Roman"/>
              <a:cs typeface="Times New Roman"/>
              <a:sym typeface="Times New Roman"/>
            </a:endParaRPr>
          </a:p>
          <a:p>
            <a:pPr marL="342900" lvl="0" indent="-285750" algn="l" rtl="0">
              <a:spcBef>
                <a:spcPts val="1000"/>
              </a:spcBef>
              <a:spcAft>
                <a:spcPts val="0"/>
              </a:spcAft>
              <a:buSzPct val="79999"/>
              <a:buNone/>
            </a:pPr>
            <a:endParaRPr dirty="0">
              <a:latin typeface="Times New Roman"/>
              <a:ea typeface="Times New Roman"/>
              <a:cs typeface="Times New Roman"/>
              <a:sym typeface="Times New Roman"/>
            </a:endParaRPr>
          </a:p>
          <a:p>
            <a:pPr marL="342900" lvl="0" indent="-285750" algn="l" rtl="0">
              <a:spcBef>
                <a:spcPts val="1000"/>
              </a:spcBef>
              <a:spcAft>
                <a:spcPts val="0"/>
              </a:spcAft>
              <a:buSzPct val="79999"/>
              <a:buNone/>
            </a:pPr>
            <a:endParaRPr dirty="0">
              <a:latin typeface="Trebuchet MS"/>
              <a:ea typeface="Trebuchet MS"/>
              <a:cs typeface="Trebuchet MS"/>
              <a:sym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2"/>
          <p:cNvSpPr txBox="1">
            <a:spLocks noGrp="1"/>
          </p:cNvSpPr>
          <p:nvPr>
            <p:ph type="title"/>
          </p:nvPr>
        </p:nvSpPr>
        <p:spPr>
          <a:xfrm>
            <a:off x="677334" y="152401"/>
            <a:ext cx="8596668" cy="720436"/>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2900"/>
              <a:buFont typeface="Times New Roman"/>
              <a:buNone/>
            </a:pPr>
            <a:r>
              <a:rPr lang="en-US" sz="2900" b="1" dirty="0">
                <a:solidFill>
                  <a:schemeClr val="dk1"/>
                </a:solidFill>
                <a:latin typeface="Times New Roman"/>
                <a:ea typeface="Times New Roman"/>
                <a:cs typeface="Times New Roman"/>
                <a:sym typeface="Times New Roman"/>
              </a:rPr>
              <a:t>Analyze Health Plan Cost and Utilization Data (#2)</a:t>
            </a:r>
            <a:endParaRPr sz="2900" b="1" dirty="0">
              <a:solidFill>
                <a:schemeClr val="dk1"/>
              </a:solidFill>
            </a:endParaRPr>
          </a:p>
        </p:txBody>
      </p:sp>
      <p:sp>
        <p:nvSpPr>
          <p:cNvPr id="243" name="Google Shape;243;p12"/>
          <p:cNvSpPr txBox="1">
            <a:spLocks noGrp="1"/>
          </p:cNvSpPr>
          <p:nvPr>
            <p:ph type="body" idx="1"/>
          </p:nvPr>
        </p:nvSpPr>
        <p:spPr>
          <a:xfrm>
            <a:off x="187000" y="1415375"/>
            <a:ext cx="10494300" cy="5442600"/>
          </a:xfrm>
          <a:prstGeom prst="rect">
            <a:avLst/>
          </a:prstGeom>
          <a:noFill/>
          <a:ln>
            <a:noFill/>
          </a:ln>
        </p:spPr>
        <p:txBody>
          <a:bodyPr spcFirstLastPara="1" wrap="square" lIns="91425" tIns="45700" rIns="91425" bIns="45700" anchor="t" anchorCtr="0">
            <a:normAutofit fontScale="40000" lnSpcReduction="20000"/>
          </a:bodyPr>
          <a:lstStyle/>
          <a:p>
            <a:pPr marL="342900" lvl="0" indent="-368808" algn="l" rtl="0">
              <a:spcBef>
                <a:spcPts val="0"/>
              </a:spcBef>
              <a:spcAft>
                <a:spcPts val="0"/>
              </a:spcAft>
              <a:buSzPct val="80000"/>
              <a:buChar char="►"/>
            </a:pPr>
            <a:r>
              <a:rPr lang="en-US" sz="6800" u="sng" dirty="0">
                <a:latin typeface="Times New Roman"/>
                <a:ea typeface="Times New Roman"/>
                <a:cs typeface="Times New Roman"/>
                <a:sym typeface="Times New Roman"/>
              </a:rPr>
              <a:t>Major data categories for each plan include cost and utilization (no patient identifiers) for plan participants for at least a two-year period.  Generally includes: </a:t>
            </a:r>
            <a:endParaRPr sz="6800" u="sng" dirty="0">
              <a:latin typeface="Times New Roman"/>
              <a:ea typeface="Times New Roman"/>
              <a:cs typeface="Times New Roman"/>
              <a:sym typeface="Times New Roman"/>
            </a:endParaRPr>
          </a:p>
          <a:p>
            <a:pPr marL="742950" lvl="1" indent="-311658" algn="l" rtl="0">
              <a:spcBef>
                <a:spcPts val="1000"/>
              </a:spcBef>
              <a:spcAft>
                <a:spcPts val="0"/>
              </a:spcAft>
              <a:buSzPct val="80000"/>
              <a:buChar char="►"/>
            </a:pPr>
            <a:r>
              <a:rPr lang="en-US" sz="6800" dirty="0">
                <a:latin typeface="Times New Roman"/>
                <a:ea typeface="Times New Roman"/>
                <a:cs typeface="Times New Roman"/>
                <a:sym typeface="Times New Roman"/>
              </a:rPr>
              <a:t>Cost drivers, related diagnostic categories.</a:t>
            </a:r>
            <a:endParaRPr dirty="0"/>
          </a:p>
          <a:p>
            <a:pPr marL="742950" lvl="1" indent="-311658" algn="l" rtl="0">
              <a:spcBef>
                <a:spcPts val="1000"/>
              </a:spcBef>
              <a:spcAft>
                <a:spcPts val="0"/>
              </a:spcAft>
              <a:buSzPct val="80000"/>
              <a:buChar char="►"/>
            </a:pPr>
            <a:r>
              <a:rPr lang="en-US" sz="6800" dirty="0">
                <a:latin typeface="Times New Roman"/>
                <a:ea typeface="Times New Roman"/>
                <a:cs typeface="Times New Roman"/>
                <a:sym typeface="Times New Roman"/>
              </a:rPr>
              <a:t>Top 10 specialty drugs. Which drugs account for highest costs? E.g., specialty drugs top costs related to inflammatory, endocrine, metabolic, anti-viral, oncology and others.</a:t>
            </a:r>
            <a:endParaRPr dirty="0"/>
          </a:p>
          <a:p>
            <a:pPr marL="742950" lvl="1" indent="-311658" algn="l" rtl="0">
              <a:spcBef>
                <a:spcPts val="1000"/>
              </a:spcBef>
              <a:spcAft>
                <a:spcPts val="0"/>
              </a:spcAft>
              <a:buSzPct val="80000"/>
              <a:buChar char="►"/>
            </a:pPr>
            <a:r>
              <a:rPr lang="en-US" sz="6800" dirty="0">
                <a:latin typeface="Times New Roman"/>
                <a:ea typeface="Times New Roman"/>
                <a:cs typeface="Times New Roman"/>
                <a:sym typeface="Times New Roman"/>
              </a:rPr>
              <a:t>Other prescription drugs by 50 most expensive and most often prescribed</a:t>
            </a:r>
            <a:endParaRPr dirty="0"/>
          </a:p>
          <a:p>
            <a:pPr marL="742950" lvl="1" indent="-311658" algn="l" rtl="0">
              <a:spcBef>
                <a:spcPts val="1000"/>
              </a:spcBef>
              <a:spcAft>
                <a:spcPts val="0"/>
              </a:spcAft>
              <a:buSzPct val="80000"/>
              <a:buChar char="►"/>
            </a:pPr>
            <a:r>
              <a:rPr lang="en-US" sz="6800" dirty="0">
                <a:latin typeface="Times New Roman"/>
                <a:ea typeface="Times New Roman"/>
                <a:cs typeface="Times New Roman"/>
                <a:sym typeface="Times New Roman"/>
              </a:rPr>
              <a:t>Inpatient admissions by category broken down by systems - Medical, surgical, rehabilitation, behavioral health</a:t>
            </a:r>
            <a:endParaRPr dirty="0"/>
          </a:p>
          <a:p>
            <a:pPr marL="742950" lvl="1" indent="-311658" algn="l" rtl="0">
              <a:spcBef>
                <a:spcPts val="1000"/>
              </a:spcBef>
              <a:spcAft>
                <a:spcPts val="0"/>
              </a:spcAft>
              <a:buSzPct val="80000"/>
              <a:buChar char="►"/>
            </a:pPr>
            <a:r>
              <a:rPr lang="en-US" sz="6800" dirty="0">
                <a:latin typeface="Times New Roman"/>
                <a:ea typeface="Times New Roman"/>
                <a:cs typeface="Times New Roman"/>
                <a:sym typeface="Times New Roman"/>
              </a:rPr>
              <a:t>Outpatient care</a:t>
            </a:r>
            <a:endParaRPr sz="6800" dirty="0">
              <a:latin typeface="Times New Roman"/>
              <a:ea typeface="Times New Roman"/>
              <a:cs typeface="Times New Roman"/>
              <a:sym typeface="Times New Roman"/>
            </a:endParaRPr>
          </a:p>
          <a:p>
            <a:pPr marL="742950" lvl="1" indent="-311658" algn="l" rtl="0">
              <a:spcBef>
                <a:spcPts val="1000"/>
              </a:spcBef>
              <a:spcAft>
                <a:spcPts val="0"/>
              </a:spcAft>
              <a:buSzPct val="80000"/>
              <a:buChar char="►"/>
            </a:pPr>
            <a:r>
              <a:rPr lang="en-US" sz="6800" dirty="0">
                <a:latin typeface="Times New Roman"/>
                <a:ea typeface="Times New Roman"/>
                <a:cs typeface="Times New Roman"/>
                <a:sym typeface="Times New Roman"/>
              </a:rPr>
              <a:t>Emergency room, urgent care facilities, physician offices, and clinics</a:t>
            </a:r>
            <a:endParaRPr dirty="0"/>
          </a:p>
          <a:p>
            <a:pPr marL="457200" lvl="1" indent="0" algn="l" rtl="0">
              <a:spcBef>
                <a:spcPts val="1000"/>
              </a:spcBef>
              <a:spcAft>
                <a:spcPts val="0"/>
              </a:spcAft>
              <a:buSzPct val="80000"/>
              <a:buNone/>
            </a:pPr>
            <a:endParaRPr sz="6800" dirty="0">
              <a:latin typeface="Times New Roman"/>
              <a:ea typeface="Times New Roman"/>
              <a:cs typeface="Times New Roman"/>
              <a:sym typeface="Times New Roman"/>
            </a:endParaRPr>
          </a:p>
          <a:p>
            <a:pPr marL="342900" lvl="0" indent="-368808" algn="l" rtl="0">
              <a:spcBef>
                <a:spcPts val="1000"/>
              </a:spcBef>
              <a:spcAft>
                <a:spcPts val="0"/>
              </a:spcAft>
              <a:buSzPct val="80000"/>
              <a:buChar char="►"/>
            </a:pPr>
            <a:endParaRPr sz="6800" dirty="0">
              <a:latin typeface="Times New Roman"/>
              <a:ea typeface="Times New Roman"/>
              <a:cs typeface="Times New Roman"/>
              <a:sym typeface="Times New Roman"/>
            </a:endParaRPr>
          </a:p>
          <a:p>
            <a:pPr marL="457200" lvl="1" indent="0" algn="l" rtl="0">
              <a:spcBef>
                <a:spcPts val="1000"/>
              </a:spcBef>
              <a:spcAft>
                <a:spcPts val="0"/>
              </a:spcAft>
              <a:buSzPct val="79999"/>
              <a:buNone/>
            </a:pPr>
            <a:endParaRPr sz="7200" dirty="0">
              <a:latin typeface="Times New Roman"/>
              <a:ea typeface="Times New Roman"/>
              <a:cs typeface="Times New Roman"/>
              <a:sym typeface="Times New Roman"/>
            </a:endParaRPr>
          </a:p>
          <a:p>
            <a:pPr marL="342900" lvl="0" indent="-251459" algn="l" rtl="0">
              <a:spcBef>
                <a:spcPts val="1000"/>
              </a:spcBef>
              <a:spcAft>
                <a:spcPts val="0"/>
              </a:spcAft>
              <a:buSzPct val="79999"/>
              <a:buNone/>
            </a:pPr>
            <a:endParaRPr sz="7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g174694f81fd_0_24"/>
          <p:cNvSpPr txBox="1">
            <a:spLocks noGrp="1"/>
          </p:cNvSpPr>
          <p:nvPr>
            <p:ph type="title"/>
          </p:nvPr>
        </p:nvSpPr>
        <p:spPr>
          <a:xfrm>
            <a:off x="677334" y="609600"/>
            <a:ext cx="8596800" cy="1320900"/>
          </a:xfrm>
          <a:prstGeom prst="rect">
            <a:avLst/>
          </a:prstGeom>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2900"/>
              <a:buFont typeface="Times New Roman"/>
              <a:buNone/>
            </a:pPr>
            <a:r>
              <a:rPr lang="en-US" sz="2900" b="1" dirty="0">
                <a:solidFill>
                  <a:schemeClr val="dk1"/>
                </a:solidFill>
                <a:latin typeface="Times New Roman"/>
                <a:ea typeface="Times New Roman"/>
                <a:cs typeface="Times New Roman"/>
                <a:sym typeface="Times New Roman"/>
              </a:rPr>
              <a:t>Analyze Health Plan Cost and Utilization Data (#3)</a:t>
            </a:r>
            <a:endParaRPr dirty="0"/>
          </a:p>
        </p:txBody>
      </p:sp>
      <p:sp>
        <p:nvSpPr>
          <p:cNvPr id="250" name="Google Shape;250;g174694f81fd_0_24"/>
          <p:cNvSpPr txBox="1">
            <a:spLocks noGrp="1"/>
          </p:cNvSpPr>
          <p:nvPr>
            <p:ph type="body" idx="1"/>
          </p:nvPr>
        </p:nvSpPr>
        <p:spPr>
          <a:xfrm>
            <a:off x="677324" y="1488326"/>
            <a:ext cx="9202171" cy="5204021"/>
          </a:xfrm>
          <a:prstGeom prst="rect">
            <a:avLst/>
          </a:prstGeom>
        </p:spPr>
        <p:txBody>
          <a:bodyPr spcFirstLastPara="1" wrap="square" lIns="91425" tIns="45700" rIns="91425" bIns="45700" anchor="t" anchorCtr="0">
            <a:normAutofit fontScale="32500" lnSpcReduction="20000"/>
          </a:bodyPr>
          <a:lstStyle/>
          <a:p>
            <a:pPr marL="342900" lvl="0" indent="-355600" algn="l" rtl="0">
              <a:spcBef>
                <a:spcPts val="1000"/>
              </a:spcBef>
              <a:spcAft>
                <a:spcPts val="0"/>
              </a:spcAft>
              <a:buSzPct val="82105"/>
              <a:buChar char="►"/>
            </a:pPr>
            <a:r>
              <a:rPr lang="en-US" sz="7200" u="sng" dirty="0">
                <a:latin typeface="Times New Roman"/>
                <a:ea typeface="Times New Roman"/>
                <a:cs typeface="Times New Roman"/>
                <a:sym typeface="Times New Roman"/>
              </a:rPr>
              <a:t>Focus on the high cost and utilization drivers:</a:t>
            </a:r>
            <a:endParaRPr sz="7200" u="sng" dirty="0">
              <a:latin typeface="Times New Roman"/>
              <a:ea typeface="Times New Roman"/>
              <a:cs typeface="Times New Roman"/>
              <a:sym typeface="Times New Roman"/>
            </a:endParaRPr>
          </a:p>
          <a:p>
            <a:pPr marL="742950" lvl="1" indent="-298450" algn="l" rtl="0">
              <a:spcBef>
                <a:spcPts val="1000"/>
              </a:spcBef>
              <a:spcAft>
                <a:spcPts val="0"/>
              </a:spcAft>
              <a:buSzPct val="82105"/>
              <a:buChar char="►"/>
            </a:pPr>
            <a:r>
              <a:rPr lang="en-US" sz="7200" dirty="0">
                <a:latin typeface="Times New Roman"/>
                <a:ea typeface="Times New Roman"/>
                <a:cs typeface="Times New Roman"/>
                <a:sym typeface="Times New Roman"/>
              </a:rPr>
              <a:t>Discuss provider networks, participation agreements, etc.</a:t>
            </a:r>
            <a:endParaRPr sz="7200" dirty="0"/>
          </a:p>
          <a:p>
            <a:pPr marL="742950" lvl="1" indent="-298450" algn="l" rtl="0">
              <a:spcBef>
                <a:spcPts val="1000"/>
              </a:spcBef>
              <a:spcAft>
                <a:spcPts val="0"/>
              </a:spcAft>
              <a:buSzPct val="82105"/>
              <a:buChar char="►"/>
            </a:pPr>
            <a:r>
              <a:rPr lang="en-US" sz="7200" dirty="0">
                <a:latin typeface="Times New Roman"/>
                <a:ea typeface="Times New Roman"/>
                <a:cs typeface="Times New Roman"/>
                <a:sym typeface="Times New Roman"/>
              </a:rPr>
              <a:t>Review how in-network and out-of-network benefits and costs differ. Cost sharing for out-of-network care should not be so exorbitant that members face the possibility of incurring enormous debt in addition to high deductibles and other out-of-pocket costs.</a:t>
            </a:r>
            <a:endParaRPr sz="7200" dirty="0"/>
          </a:p>
          <a:p>
            <a:pPr marL="742950" lvl="1" indent="-298450" algn="l" rtl="0">
              <a:spcBef>
                <a:spcPts val="1000"/>
              </a:spcBef>
              <a:spcAft>
                <a:spcPts val="0"/>
              </a:spcAft>
              <a:buSzPct val="82105"/>
              <a:buChar char="►"/>
            </a:pPr>
            <a:r>
              <a:rPr lang="en-US" sz="7200" dirty="0">
                <a:latin typeface="Times New Roman"/>
                <a:ea typeface="Times New Roman"/>
                <a:cs typeface="Times New Roman"/>
                <a:sym typeface="Times New Roman"/>
              </a:rPr>
              <a:t>Compare behavioral health benefit/cost levels to medical surgical benefit/cost levels.  Examine behavioral health care and patient wellness, care management and access issues.</a:t>
            </a:r>
            <a:endParaRPr sz="7200" dirty="0"/>
          </a:p>
          <a:p>
            <a:pPr marL="742950" lvl="1" indent="-298450" algn="l" rtl="0">
              <a:spcBef>
                <a:spcPts val="1000"/>
              </a:spcBef>
              <a:spcAft>
                <a:spcPts val="0"/>
              </a:spcAft>
              <a:buSzPct val="82105"/>
              <a:buChar char="►"/>
            </a:pPr>
            <a:r>
              <a:rPr lang="en-US" sz="7200" dirty="0">
                <a:latin typeface="Times New Roman"/>
                <a:ea typeface="Times New Roman"/>
                <a:cs typeface="Times New Roman"/>
                <a:sym typeface="Times New Roman"/>
              </a:rPr>
              <a:t>Ask when was the last time plans were put out for a bid?  Who conducted the bid?  What role did the BAC play during the bid process?</a:t>
            </a:r>
            <a:endParaRPr sz="7200" dirty="0">
              <a:latin typeface="Times New Roman"/>
              <a:ea typeface="Times New Roman"/>
              <a:cs typeface="Times New Roman"/>
              <a:sym typeface="Times New Roman"/>
            </a:endParaRPr>
          </a:p>
          <a:p>
            <a:pPr marL="742950" lvl="1" indent="-298450" algn="l" rtl="0">
              <a:spcBef>
                <a:spcPts val="1000"/>
              </a:spcBef>
              <a:spcAft>
                <a:spcPts val="0"/>
              </a:spcAft>
              <a:buSzPct val="82105"/>
              <a:buChar char="►"/>
            </a:pPr>
            <a:r>
              <a:rPr lang="en-US" sz="7200" dirty="0">
                <a:latin typeface="Times New Roman"/>
                <a:ea typeface="Times New Roman"/>
                <a:cs typeface="Times New Roman"/>
                <a:sym typeface="Times New Roman"/>
              </a:rPr>
              <a:t>Analyze performance of the current pharmacy benefit manager (PBM).</a:t>
            </a:r>
            <a:r>
              <a:rPr lang="en-US" sz="7600" dirty="0">
                <a:latin typeface="Times New Roman"/>
                <a:ea typeface="Times New Roman"/>
                <a:cs typeface="Times New Roman"/>
                <a:sym typeface="Times New Roman"/>
              </a:rPr>
              <a:t>  </a:t>
            </a:r>
            <a:endParaRPr sz="7600" dirty="0">
              <a:latin typeface="Times New Roman"/>
              <a:ea typeface="Times New Roman"/>
              <a:cs typeface="Times New Roman"/>
              <a:sym typeface="Times New Roman"/>
            </a:endParaRPr>
          </a:p>
          <a:p>
            <a:pPr marL="0" lvl="0" indent="0" algn="l" rtl="0">
              <a:spcBef>
                <a:spcPts val="1000"/>
              </a:spcBef>
              <a:spcAft>
                <a:spcPts val="0"/>
              </a:spcAft>
              <a:buNone/>
            </a:pPr>
            <a:endParaRPr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3" name="Google Shape;263;g174694f81fd_0_30"/>
          <p:cNvSpPr txBox="1">
            <a:spLocks noGrp="1"/>
          </p:cNvSpPr>
          <p:nvPr>
            <p:ph type="body" idx="1"/>
          </p:nvPr>
        </p:nvSpPr>
        <p:spPr>
          <a:xfrm>
            <a:off x="677334" y="2160589"/>
            <a:ext cx="8596800" cy="38808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sz="4000" b="1" dirty="0">
                <a:latin typeface="Times New Roman" panose="02020603050405020304" pitchFamily="18" charset="0"/>
                <a:cs typeface="Times New Roman" panose="02020603050405020304" pitchFamily="18" charset="0"/>
              </a:rPr>
              <a:t>Terminology for Insurance and Health Care Plans</a:t>
            </a:r>
            <a:endParaRPr sz="4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3"/>
          <p:cNvSpPr txBox="1">
            <a:spLocks noGrp="1"/>
          </p:cNvSpPr>
          <p:nvPr>
            <p:ph type="title"/>
          </p:nvPr>
        </p:nvSpPr>
        <p:spPr>
          <a:xfrm>
            <a:off x="677334" y="360219"/>
            <a:ext cx="8596668" cy="1011382"/>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Times New Roman"/>
              <a:buNone/>
            </a:pPr>
            <a:r>
              <a:rPr lang="en-US" sz="2800" b="1" dirty="0">
                <a:solidFill>
                  <a:schemeClr val="dk1"/>
                </a:solidFill>
                <a:latin typeface="Times New Roman"/>
                <a:ea typeface="Times New Roman"/>
                <a:cs typeface="Times New Roman"/>
                <a:sym typeface="Times New Roman"/>
              </a:rPr>
              <a:t>Bargaining Strategies: Understanding Plan Structure and Health Care Terminology</a:t>
            </a:r>
            <a:br>
              <a:rPr lang="en-US" sz="2500" dirty="0">
                <a:latin typeface="Times New Roman"/>
                <a:ea typeface="Times New Roman"/>
                <a:cs typeface="Times New Roman"/>
                <a:sym typeface="Times New Roman"/>
              </a:rPr>
            </a:br>
            <a:endParaRPr sz="2500" dirty="0"/>
          </a:p>
        </p:txBody>
      </p:sp>
      <p:sp>
        <p:nvSpPr>
          <p:cNvPr id="256" name="Google Shape;256;p13"/>
          <p:cNvSpPr txBox="1">
            <a:spLocks noGrp="1"/>
          </p:cNvSpPr>
          <p:nvPr>
            <p:ph type="body" idx="1"/>
          </p:nvPr>
        </p:nvSpPr>
        <p:spPr>
          <a:xfrm>
            <a:off x="200255" y="1555623"/>
            <a:ext cx="10169571" cy="52228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US" u="sng" dirty="0">
                <a:latin typeface="Times New Roman"/>
                <a:ea typeface="Times New Roman"/>
                <a:cs typeface="Times New Roman"/>
                <a:sym typeface="Times New Roman"/>
              </a:rPr>
              <a:t>Preferred Provider Organization (PPO)</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A PPO includes a “preferred network of health care providers.  </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Generally, you are not required to select a primary care physician (PCP) or obtain a referral to see a specialist. </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If your provider is in the preferred network, your out-of-pocket costs will, usually, be much lower than if you use an out-of-network provider. </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Generally, PPOs offer greater flexibility and comprehensive benefits than the other types of plans.</a:t>
            </a:r>
            <a:endParaRPr dirty="0"/>
          </a:p>
          <a:p>
            <a:pPr marL="742950" lvl="1" indent="-194309" algn="l" rtl="0">
              <a:spcBef>
                <a:spcPts val="1000"/>
              </a:spcBef>
              <a:spcAft>
                <a:spcPts val="0"/>
              </a:spcAft>
              <a:buSzPts val="1440"/>
              <a:buNone/>
            </a:pPr>
            <a:endParaRPr sz="1800" dirty="0">
              <a:latin typeface="Times New Roman"/>
              <a:ea typeface="Times New Roman"/>
              <a:cs typeface="Times New Roman"/>
              <a:sym typeface="Times New Roman"/>
            </a:endParaRPr>
          </a:p>
          <a:p>
            <a:pPr marL="342900" lvl="0" indent="-342900" algn="l" rtl="0">
              <a:spcBef>
                <a:spcPts val="1000"/>
              </a:spcBef>
              <a:spcAft>
                <a:spcPts val="0"/>
              </a:spcAft>
              <a:buSzPts val="1440"/>
              <a:buChar char="►"/>
            </a:pPr>
            <a:r>
              <a:rPr lang="en-US" u="sng" dirty="0">
                <a:latin typeface="Times New Roman"/>
                <a:ea typeface="Times New Roman"/>
                <a:cs typeface="Times New Roman"/>
                <a:sym typeface="Times New Roman"/>
              </a:rPr>
              <a:t>Health Maintenance Organization (HMO)</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An HMO requires you to select a primary care physician (PCP), within the HMO network. </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The PCP functions as a “gatekeeper” who coordinates your care and provides the required referrals for specialty, diagnostic, hospital, and other services. </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Out-of-network care is, generally, not covered by the HMO unless it is an emergency or if no other option is available. </a:t>
            </a:r>
            <a:endParaRPr dirty="0"/>
          </a:p>
          <a:p>
            <a:pPr marL="342900" lvl="0" indent="-210820" algn="l" rtl="0">
              <a:spcBef>
                <a:spcPts val="1000"/>
              </a:spcBef>
              <a:spcAft>
                <a:spcPts val="0"/>
              </a:spcAft>
              <a:buSzPts val="2080"/>
              <a:buNone/>
            </a:pPr>
            <a:endParaRPr sz="2600" dirty="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
          <p:cNvSpPr txBox="1">
            <a:spLocks noGrp="1"/>
          </p:cNvSpPr>
          <p:nvPr>
            <p:ph type="title"/>
          </p:nvPr>
        </p:nvSpPr>
        <p:spPr>
          <a:xfrm>
            <a:off x="677334" y="609600"/>
            <a:ext cx="8596668" cy="78278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Times New Roman"/>
              <a:buNone/>
            </a:pPr>
            <a:r>
              <a:rPr lang="en-US" b="1" dirty="0">
                <a:solidFill>
                  <a:schemeClr val="dk1"/>
                </a:solidFill>
                <a:latin typeface="Times New Roman"/>
                <a:ea typeface="Times New Roman"/>
                <a:cs typeface="Times New Roman"/>
                <a:sym typeface="Times New Roman"/>
              </a:rPr>
              <a:t>Introductions</a:t>
            </a:r>
            <a:endParaRPr dirty="0"/>
          </a:p>
        </p:txBody>
      </p:sp>
      <p:sp>
        <p:nvSpPr>
          <p:cNvPr id="153" name="Google Shape;153;p2"/>
          <p:cNvSpPr txBox="1">
            <a:spLocks noGrp="1"/>
          </p:cNvSpPr>
          <p:nvPr>
            <p:ph type="body" idx="1"/>
          </p:nvPr>
        </p:nvSpPr>
        <p:spPr>
          <a:xfrm>
            <a:off x="306273" y="1316335"/>
            <a:ext cx="9162405" cy="5369387"/>
          </a:xfrm>
          <a:prstGeom prst="rect">
            <a:avLst/>
          </a:prstGeom>
          <a:noFill/>
          <a:ln>
            <a:noFill/>
          </a:ln>
        </p:spPr>
        <p:txBody>
          <a:bodyPr spcFirstLastPara="1" wrap="square" lIns="91425" tIns="45700" rIns="91425" bIns="45700" anchor="t" anchorCtr="0">
            <a:normAutofit/>
          </a:bodyPr>
          <a:lstStyle/>
          <a:p>
            <a:pPr marL="742950" lvl="1" indent="-82550" algn="l" rtl="0">
              <a:spcBef>
                <a:spcPts val="0"/>
              </a:spcBef>
              <a:spcAft>
                <a:spcPts val="0"/>
              </a:spcAft>
              <a:buSzPts val="3200"/>
              <a:buNone/>
            </a:pPr>
            <a:endParaRPr sz="4000" dirty="0">
              <a:latin typeface="Times New Roman"/>
              <a:ea typeface="Times New Roman"/>
              <a:cs typeface="Times New Roman"/>
              <a:sym typeface="Times New Roman"/>
            </a:endParaRPr>
          </a:p>
          <a:p>
            <a:pPr marL="742950" lvl="1" indent="-285750" algn="l" rtl="0">
              <a:spcBef>
                <a:spcPts val="1000"/>
              </a:spcBef>
              <a:spcAft>
                <a:spcPts val="0"/>
              </a:spcAft>
              <a:buSzPts val="3200"/>
              <a:buChar char="►"/>
            </a:pPr>
            <a:r>
              <a:rPr lang="en-US" sz="4000" dirty="0">
                <a:latin typeface="Times New Roman"/>
                <a:ea typeface="Times New Roman"/>
                <a:cs typeface="Times New Roman"/>
                <a:sym typeface="Times New Roman"/>
              </a:rPr>
              <a:t>Derek Smith</a:t>
            </a:r>
            <a:endParaRPr dirty="0"/>
          </a:p>
          <a:p>
            <a:pPr marL="1143000" lvl="2" indent="-228600" algn="l" rtl="0">
              <a:spcBef>
                <a:spcPts val="1000"/>
              </a:spcBef>
              <a:spcAft>
                <a:spcPts val="0"/>
              </a:spcAft>
              <a:buSzPts val="3200"/>
              <a:buChar char="►"/>
            </a:pPr>
            <a:r>
              <a:rPr lang="en-US" sz="4000" u="sng" dirty="0">
                <a:solidFill>
                  <a:schemeClr val="hlink"/>
                </a:solidFill>
                <a:latin typeface="Times New Roman"/>
                <a:ea typeface="Times New Roman"/>
                <a:cs typeface="Times New Roman"/>
                <a:sym typeface="Times New Roman"/>
                <a:hlinkClick r:id="rId3"/>
              </a:rPr>
              <a:t>dereksmith@alpinedistrict.org</a:t>
            </a:r>
            <a:endParaRPr sz="4000" dirty="0">
              <a:latin typeface="Times New Roman"/>
              <a:ea typeface="Times New Roman"/>
              <a:cs typeface="Times New Roman"/>
              <a:sym typeface="Times New Roman"/>
            </a:endParaRPr>
          </a:p>
          <a:p>
            <a:pPr marL="1143000" lvl="2" indent="-25400" algn="l" rtl="0">
              <a:spcBef>
                <a:spcPts val="1000"/>
              </a:spcBef>
              <a:spcAft>
                <a:spcPts val="0"/>
              </a:spcAft>
              <a:buSzPts val="3200"/>
              <a:buNone/>
            </a:pPr>
            <a:endParaRPr sz="4000" dirty="0">
              <a:latin typeface="Times New Roman"/>
              <a:ea typeface="Times New Roman"/>
              <a:cs typeface="Times New Roman"/>
              <a:sym typeface="Times New Roman"/>
            </a:endParaRPr>
          </a:p>
          <a:p>
            <a:pPr marL="742950" lvl="1" indent="-285750" algn="l" rtl="0">
              <a:spcBef>
                <a:spcPts val="1000"/>
              </a:spcBef>
              <a:spcAft>
                <a:spcPts val="0"/>
              </a:spcAft>
              <a:buSzPts val="3200"/>
              <a:buChar char="►"/>
            </a:pPr>
            <a:r>
              <a:rPr lang="en-US" sz="4000" dirty="0">
                <a:latin typeface="Times New Roman"/>
                <a:ea typeface="Times New Roman"/>
                <a:cs typeface="Times New Roman"/>
                <a:sym typeface="Times New Roman"/>
              </a:rPr>
              <a:t>Cynthia Blankenship	</a:t>
            </a:r>
            <a:endParaRPr dirty="0"/>
          </a:p>
          <a:p>
            <a:pPr marL="1143000" lvl="2" indent="-228600" algn="l" rtl="0">
              <a:spcBef>
                <a:spcPts val="1000"/>
              </a:spcBef>
              <a:spcAft>
                <a:spcPts val="0"/>
              </a:spcAft>
              <a:buSzPts val="3200"/>
              <a:buChar char="►"/>
            </a:pPr>
            <a:r>
              <a:rPr lang="en-US" sz="4000" u="sng" dirty="0">
                <a:solidFill>
                  <a:schemeClr val="hlink"/>
                </a:solidFill>
                <a:latin typeface="Times New Roman"/>
                <a:ea typeface="Times New Roman"/>
                <a:cs typeface="Times New Roman"/>
                <a:sym typeface="Times New Roman"/>
                <a:hlinkClick r:id="rId4"/>
              </a:rPr>
              <a:t>cblankenship@nea.org</a:t>
            </a:r>
            <a:endParaRPr sz="4000" dirty="0">
              <a:latin typeface="Times New Roman"/>
              <a:ea typeface="Times New Roman"/>
              <a:cs typeface="Times New Roman"/>
              <a:sym typeface="Times New Roman"/>
            </a:endParaRPr>
          </a:p>
          <a:p>
            <a:pPr marL="1143000" lvl="2" indent="-25400" algn="l" rtl="0">
              <a:spcBef>
                <a:spcPts val="1000"/>
              </a:spcBef>
              <a:spcAft>
                <a:spcPts val="0"/>
              </a:spcAft>
              <a:buSzPts val="3200"/>
              <a:buNone/>
            </a:pPr>
            <a:endParaRPr sz="4000" dirty="0">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4"/>
          <p:cNvSpPr txBox="1">
            <a:spLocks noGrp="1"/>
          </p:cNvSpPr>
          <p:nvPr>
            <p:ph type="title"/>
          </p:nvPr>
        </p:nvSpPr>
        <p:spPr>
          <a:xfrm>
            <a:off x="710464" y="278295"/>
            <a:ext cx="8596668" cy="942109"/>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Times New Roman"/>
              <a:buNone/>
            </a:pPr>
            <a:r>
              <a:rPr lang="en-US" sz="2800" b="1" dirty="0">
                <a:solidFill>
                  <a:schemeClr val="dk1"/>
                </a:solidFill>
                <a:latin typeface="Times New Roman"/>
                <a:ea typeface="Times New Roman"/>
                <a:cs typeface="Times New Roman"/>
                <a:sym typeface="Times New Roman"/>
              </a:rPr>
              <a:t>Bargaining Strategies: Understanding Plan Structure and Health Care Terminology</a:t>
            </a:r>
            <a:br>
              <a:rPr lang="en-US" sz="2500" dirty="0">
                <a:latin typeface="Times New Roman"/>
                <a:ea typeface="Times New Roman"/>
                <a:cs typeface="Times New Roman"/>
                <a:sym typeface="Times New Roman"/>
              </a:rPr>
            </a:br>
            <a:br>
              <a:rPr lang="en-US" dirty="0">
                <a:latin typeface="Times New Roman"/>
                <a:ea typeface="Times New Roman"/>
                <a:cs typeface="Times New Roman"/>
                <a:sym typeface="Times New Roman"/>
              </a:rPr>
            </a:br>
            <a:endParaRPr dirty="0"/>
          </a:p>
        </p:txBody>
      </p:sp>
      <p:sp>
        <p:nvSpPr>
          <p:cNvPr id="269" name="Google Shape;269;p14"/>
          <p:cNvSpPr txBox="1">
            <a:spLocks noGrp="1"/>
          </p:cNvSpPr>
          <p:nvPr>
            <p:ph type="body" idx="1"/>
          </p:nvPr>
        </p:nvSpPr>
        <p:spPr>
          <a:xfrm>
            <a:off x="240011" y="1551709"/>
            <a:ext cx="10368353" cy="5220152"/>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SzPct val="79999"/>
              <a:buChar char="►"/>
            </a:pPr>
            <a:r>
              <a:rPr lang="en-US" sz="2100" u="sng" dirty="0">
                <a:latin typeface="Times New Roman"/>
                <a:ea typeface="Times New Roman"/>
                <a:cs typeface="Times New Roman"/>
                <a:sym typeface="Times New Roman"/>
              </a:rPr>
              <a:t>Exclusive Provider Organization (EPO)</a:t>
            </a:r>
            <a:endParaRPr dirty="0"/>
          </a:p>
          <a:p>
            <a:pPr marL="742950" lvl="1" indent="-285750" algn="l" rtl="0">
              <a:spcBef>
                <a:spcPts val="1000"/>
              </a:spcBef>
              <a:spcAft>
                <a:spcPts val="0"/>
              </a:spcAft>
              <a:buSzPct val="79999"/>
              <a:buChar char="►"/>
            </a:pPr>
            <a:r>
              <a:rPr lang="en-US" sz="2100" dirty="0">
                <a:latin typeface="Times New Roman"/>
                <a:ea typeface="Times New Roman"/>
                <a:cs typeface="Times New Roman"/>
                <a:sym typeface="Times New Roman"/>
              </a:rPr>
              <a:t>Combination of a PPO and HMO. </a:t>
            </a:r>
            <a:endParaRPr sz="21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2100" dirty="0">
                <a:latin typeface="Times New Roman"/>
                <a:ea typeface="Times New Roman"/>
                <a:cs typeface="Times New Roman"/>
                <a:sym typeface="Times New Roman"/>
              </a:rPr>
              <a:t>Generally offers more flexibility than a HMO and tend to have a lower premium and other costs compared to a PPO.  </a:t>
            </a:r>
            <a:endParaRPr sz="21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2100" dirty="0">
                <a:latin typeface="Times New Roman"/>
                <a:ea typeface="Times New Roman"/>
                <a:cs typeface="Times New Roman"/>
                <a:sym typeface="Times New Roman"/>
              </a:rPr>
              <a:t>Like a PPO, you generally do not need to choose a primary care physician (PCP) or obtain a referral to get care from a specialist. </a:t>
            </a:r>
            <a:endParaRPr dirty="0"/>
          </a:p>
          <a:p>
            <a:pPr marL="742950" lvl="1" indent="-285750" algn="l" rtl="0">
              <a:spcBef>
                <a:spcPts val="1000"/>
              </a:spcBef>
              <a:spcAft>
                <a:spcPts val="0"/>
              </a:spcAft>
              <a:buSzPct val="79999"/>
              <a:buChar char="►"/>
            </a:pPr>
            <a:r>
              <a:rPr lang="en-US" sz="2100" dirty="0">
                <a:latin typeface="Times New Roman"/>
                <a:ea typeface="Times New Roman"/>
                <a:cs typeface="Times New Roman"/>
                <a:sym typeface="Times New Roman"/>
              </a:rPr>
              <a:t>However, like an HMO, you will have a limited network of providers from which to choose. </a:t>
            </a:r>
            <a:endParaRPr sz="21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2100" dirty="0">
                <a:latin typeface="Times New Roman"/>
                <a:ea typeface="Times New Roman"/>
                <a:cs typeface="Times New Roman"/>
                <a:sym typeface="Times New Roman"/>
              </a:rPr>
              <a:t>You would also be responsible for paying most, if not all, of the costs of non-emergency care provider outside the EPO network. </a:t>
            </a:r>
            <a:endParaRPr sz="2100" dirty="0">
              <a:latin typeface="Times New Roman"/>
              <a:ea typeface="Times New Roman"/>
              <a:cs typeface="Times New Roman"/>
              <a:sym typeface="Times New Roman"/>
            </a:endParaRPr>
          </a:p>
          <a:p>
            <a:pPr marL="457200" lvl="1" indent="0" algn="l" rtl="0">
              <a:spcBef>
                <a:spcPts val="1000"/>
              </a:spcBef>
              <a:spcAft>
                <a:spcPts val="0"/>
              </a:spcAft>
              <a:buSzPct val="79999"/>
              <a:buNone/>
            </a:pPr>
            <a:endParaRPr sz="2100" dirty="0">
              <a:latin typeface="Times New Roman"/>
              <a:ea typeface="Times New Roman"/>
              <a:cs typeface="Times New Roman"/>
              <a:sym typeface="Times New Roman"/>
            </a:endParaRPr>
          </a:p>
          <a:p>
            <a:pPr marL="342900" lvl="0" indent="-342900" algn="l" rtl="0">
              <a:spcBef>
                <a:spcPts val="1000"/>
              </a:spcBef>
              <a:spcAft>
                <a:spcPts val="0"/>
              </a:spcAft>
              <a:buSzPct val="79999"/>
              <a:buChar char="►"/>
            </a:pPr>
            <a:r>
              <a:rPr lang="en-US" sz="2100" u="sng" dirty="0">
                <a:solidFill>
                  <a:schemeClr val="dk2"/>
                </a:solidFill>
                <a:latin typeface="Times New Roman"/>
                <a:ea typeface="Times New Roman"/>
                <a:cs typeface="Times New Roman"/>
                <a:sym typeface="Times New Roman"/>
              </a:rPr>
              <a:t>Health Savings Account (HSAs)</a:t>
            </a:r>
            <a:endParaRPr dirty="0"/>
          </a:p>
          <a:p>
            <a:pPr marL="742950" lvl="1" indent="-285750" algn="l" rtl="0">
              <a:spcBef>
                <a:spcPts val="1000"/>
              </a:spcBef>
              <a:spcAft>
                <a:spcPts val="0"/>
              </a:spcAft>
              <a:buSzPct val="79999"/>
              <a:buChar char="►"/>
            </a:pPr>
            <a:r>
              <a:rPr lang="en-US" sz="2100" dirty="0">
                <a:latin typeface="Times New Roman"/>
                <a:ea typeface="Times New Roman"/>
                <a:cs typeface="Times New Roman"/>
                <a:sym typeface="Times New Roman"/>
              </a:rPr>
              <a:t>Helps pay for out-of-pocket medical expenses.</a:t>
            </a:r>
            <a:endParaRPr dirty="0"/>
          </a:p>
          <a:p>
            <a:pPr marL="742950" lvl="1" indent="-285750" algn="l" rtl="0">
              <a:spcBef>
                <a:spcPts val="1000"/>
              </a:spcBef>
              <a:spcAft>
                <a:spcPts val="0"/>
              </a:spcAft>
              <a:buSzPct val="79999"/>
              <a:buChar char="►"/>
            </a:pPr>
            <a:r>
              <a:rPr lang="en-US" sz="2100" dirty="0">
                <a:latin typeface="Times New Roman"/>
                <a:ea typeface="Times New Roman"/>
                <a:cs typeface="Times New Roman"/>
                <a:sym typeface="Times New Roman"/>
              </a:rPr>
              <a:t> Must be paired with a qualified High Deductible Health Plan (HDHP) in order for contributions to be made.</a:t>
            </a:r>
            <a:endParaRPr sz="2100" dirty="0"/>
          </a:p>
          <a:p>
            <a:pPr marL="1143000" lvl="2" indent="-228600" algn="l" rtl="0">
              <a:spcBef>
                <a:spcPts val="1000"/>
              </a:spcBef>
              <a:spcAft>
                <a:spcPts val="0"/>
              </a:spcAft>
              <a:buSzPct val="79999"/>
              <a:buChar char="►"/>
            </a:pPr>
            <a:r>
              <a:rPr lang="en-US" sz="2100" dirty="0">
                <a:latin typeface="Times New Roman"/>
                <a:ea typeface="Times New Roman"/>
                <a:cs typeface="Times New Roman"/>
                <a:sym typeface="Times New Roman"/>
              </a:rPr>
              <a:t>Qualified HDHPs have minimum deductibles, maximum contribution rules, and maximum out-of-pocket rules.</a:t>
            </a:r>
            <a:endParaRPr dirty="0"/>
          </a:p>
          <a:p>
            <a:pPr marL="742950" lvl="1" indent="-285750" algn="l" rtl="0">
              <a:spcBef>
                <a:spcPts val="1000"/>
              </a:spcBef>
              <a:spcAft>
                <a:spcPts val="0"/>
              </a:spcAft>
              <a:buSzPct val="79999"/>
              <a:buChar char="►"/>
            </a:pPr>
            <a:r>
              <a:rPr lang="en-US" sz="2100" dirty="0">
                <a:latin typeface="Times New Roman"/>
                <a:ea typeface="Times New Roman"/>
                <a:cs typeface="Times New Roman"/>
                <a:sym typeface="Times New Roman"/>
              </a:rPr>
              <a:t>Employers, employees, unions and others can contribute to the health savings account, </a:t>
            </a:r>
            <a:endParaRPr sz="2100" dirty="0">
              <a:latin typeface="Times New Roman"/>
              <a:ea typeface="Times New Roman"/>
              <a:cs typeface="Times New Roman"/>
              <a:sym typeface="Times New Roman"/>
            </a:endParaRPr>
          </a:p>
          <a:p>
            <a:pPr marL="1143000" lvl="2" indent="-228600" algn="l" rtl="0">
              <a:spcBef>
                <a:spcPts val="1000"/>
              </a:spcBef>
              <a:spcAft>
                <a:spcPts val="0"/>
              </a:spcAft>
              <a:buSzPct val="79999"/>
              <a:buChar char="►"/>
            </a:pPr>
            <a:r>
              <a:rPr lang="en-US" sz="2100" dirty="0">
                <a:latin typeface="Times New Roman"/>
                <a:ea typeface="Times New Roman"/>
                <a:cs typeface="Times New Roman"/>
                <a:sym typeface="Times New Roman"/>
              </a:rPr>
              <a:t>Cannot be limited in the type of IRS approved medical expenses they reimburse (generally cannot cover an employee’s health care premium). </a:t>
            </a:r>
            <a:endParaRPr sz="21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2100" dirty="0">
                <a:latin typeface="Times New Roman"/>
                <a:ea typeface="Times New Roman"/>
                <a:cs typeface="Times New Roman"/>
                <a:sym typeface="Times New Roman"/>
              </a:rPr>
              <a:t>HSA funds belong to the employee. </a:t>
            </a:r>
            <a:endParaRPr dirty="0"/>
          </a:p>
          <a:p>
            <a:pPr marL="742950" lvl="1" indent="-285750" algn="l" rtl="0">
              <a:spcBef>
                <a:spcPts val="1000"/>
              </a:spcBef>
              <a:spcAft>
                <a:spcPts val="0"/>
              </a:spcAft>
              <a:buSzPct val="79999"/>
              <a:buChar char="►"/>
            </a:pPr>
            <a:r>
              <a:rPr lang="en-US" sz="2100" dirty="0">
                <a:latin typeface="Times New Roman"/>
                <a:ea typeface="Times New Roman"/>
                <a:cs typeface="Times New Roman"/>
                <a:sym typeface="Times New Roman"/>
              </a:rPr>
              <a:t>HSAs require careful planning for people who are close to being enrolled in Medicare. </a:t>
            </a:r>
            <a:endParaRPr sz="2100" dirty="0">
              <a:latin typeface="Times New Roman"/>
              <a:ea typeface="Times New Roman"/>
              <a:cs typeface="Times New Roman"/>
              <a:sym typeface="Times New Roman"/>
            </a:endParaRPr>
          </a:p>
          <a:p>
            <a:pPr marL="342900" lvl="0" indent="-271780" algn="l" rtl="0">
              <a:spcBef>
                <a:spcPts val="1000"/>
              </a:spcBef>
              <a:spcAft>
                <a:spcPts val="0"/>
              </a:spcAft>
              <a:buSzPct val="80000"/>
              <a:buNone/>
            </a:pPr>
            <a:endParaRPr sz="2000" dirty="0">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15"/>
          <p:cNvSpPr txBox="1">
            <a:spLocks noGrp="1"/>
          </p:cNvSpPr>
          <p:nvPr>
            <p:ph type="title"/>
          </p:nvPr>
        </p:nvSpPr>
        <p:spPr>
          <a:xfrm>
            <a:off x="657456" y="324678"/>
            <a:ext cx="8596668" cy="942109"/>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400"/>
              <a:buFont typeface="Times New Roman"/>
              <a:buNone/>
            </a:pPr>
            <a:r>
              <a:rPr lang="en-US" sz="2400" b="1" dirty="0">
                <a:solidFill>
                  <a:schemeClr val="dk1"/>
                </a:solidFill>
                <a:latin typeface="Times New Roman"/>
                <a:ea typeface="Times New Roman"/>
                <a:cs typeface="Times New Roman"/>
                <a:sym typeface="Times New Roman"/>
              </a:rPr>
              <a:t>Bargaining Strategies: Understanding Plan Structure and Health Care Terminology</a:t>
            </a:r>
            <a:br>
              <a:rPr lang="en-US" sz="2400" dirty="0">
                <a:latin typeface="Times New Roman"/>
                <a:ea typeface="Times New Roman"/>
                <a:cs typeface="Times New Roman"/>
                <a:sym typeface="Times New Roman"/>
              </a:rPr>
            </a:br>
            <a:endParaRPr sz="2500" dirty="0"/>
          </a:p>
        </p:txBody>
      </p:sp>
      <p:sp>
        <p:nvSpPr>
          <p:cNvPr id="275" name="Google Shape;275;p15"/>
          <p:cNvSpPr txBox="1">
            <a:spLocks noGrp="1"/>
          </p:cNvSpPr>
          <p:nvPr>
            <p:ph type="body" idx="1"/>
          </p:nvPr>
        </p:nvSpPr>
        <p:spPr>
          <a:xfrm>
            <a:off x="61353" y="1699290"/>
            <a:ext cx="10341604" cy="5158710"/>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SzPct val="79999"/>
              <a:buChar char="►"/>
            </a:pPr>
            <a:r>
              <a:rPr lang="en-US" u="sng" dirty="0">
                <a:latin typeface="Times New Roman"/>
                <a:ea typeface="Times New Roman"/>
                <a:cs typeface="Times New Roman"/>
                <a:sym typeface="Times New Roman"/>
              </a:rPr>
              <a:t>Health Flexible Spending Arrangement (FSA)</a:t>
            </a:r>
            <a:endParaRPr dirty="0"/>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Employers set up health FSAs, and employees can defer pre-tax pay into the account up to the federally determined maximum. </a:t>
            </a:r>
            <a:endParaRPr dirty="0"/>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Employers can also make limited contributions. </a:t>
            </a:r>
            <a:endParaRPr sz="18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The maximum account amount must be available at the start of year, even if contributions have not yet been made. </a:t>
            </a:r>
            <a:endParaRPr sz="18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General-purpose FSAs can be used to reimburse any IRS-approved medical expenses (but, generally, not health insurance premiums). </a:t>
            </a:r>
            <a:endParaRPr sz="18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Health FSAs can also be structured as limited in purpose (reimbursing only dental and vision expenses, for example). </a:t>
            </a:r>
            <a:endParaRPr sz="18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At the end of the plan year, employees forfeit unused FSA money to the employer, but FSAs can have a grace period for employees to spend unused funds or employer can allow limited rollovers.</a:t>
            </a:r>
            <a:endParaRPr dirty="0"/>
          </a:p>
          <a:p>
            <a:pPr marL="457200" lvl="1" indent="0" algn="l" rtl="0">
              <a:spcBef>
                <a:spcPts val="1000"/>
              </a:spcBef>
              <a:spcAft>
                <a:spcPts val="0"/>
              </a:spcAft>
              <a:buSzPct val="79999"/>
              <a:buNone/>
            </a:pPr>
            <a:endParaRPr sz="1800" dirty="0">
              <a:latin typeface="Times New Roman"/>
              <a:ea typeface="Times New Roman"/>
              <a:cs typeface="Times New Roman"/>
              <a:sym typeface="Times New Roman"/>
            </a:endParaRPr>
          </a:p>
          <a:p>
            <a:pPr marL="342900" lvl="0" indent="-342900" algn="l" rtl="0">
              <a:spcBef>
                <a:spcPts val="1000"/>
              </a:spcBef>
              <a:spcAft>
                <a:spcPts val="0"/>
              </a:spcAft>
              <a:buSzPct val="79999"/>
              <a:buChar char="►"/>
            </a:pPr>
            <a:r>
              <a:rPr lang="en-US" u="sng" dirty="0">
                <a:latin typeface="Times New Roman"/>
                <a:ea typeface="Times New Roman"/>
                <a:cs typeface="Times New Roman"/>
                <a:sym typeface="Times New Roman"/>
              </a:rPr>
              <a:t>Health Reimbursement Agreement (HRA) Integrated with a Group Plan</a:t>
            </a:r>
            <a:endParaRPr dirty="0"/>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HRAs integrated with a group health plan are not subject to a federal cap on contributions and do not have to be coupled with a qualified high deductible health plan. </a:t>
            </a:r>
            <a:endParaRPr dirty="0"/>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HRAs do not have to be coupled with minimum deductible amounts. </a:t>
            </a:r>
            <a:endParaRPr sz="18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HRAs can be structured to cover premiums.</a:t>
            </a:r>
            <a:endParaRPr dirty="0"/>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HRAs can limit the types of IRS-approved, unreimbursed medical expenses they’ll cover. </a:t>
            </a:r>
            <a:endParaRPr dirty="0"/>
          </a:p>
          <a:p>
            <a:pPr marL="1143000" lvl="2" indent="-228600" algn="l" rtl="0">
              <a:spcBef>
                <a:spcPts val="1000"/>
              </a:spcBef>
              <a:spcAft>
                <a:spcPts val="0"/>
              </a:spcAft>
              <a:buSzPct val="80000"/>
              <a:buChar char="►"/>
            </a:pPr>
            <a:r>
              <a:rPr lang="en-US" sz="1600" b="1" dirty="0">
                <a:latin typeface="Times New Roman"/>
                <a:ea typeface="Times New Roman"/>
                <a:cs typeface="Times New Roman"/>
                <a:sym typeface="Times New Roman"/>
              </a:rPr>
              <a:t>They do not permit employee contributions—ever!</a:t>
            </a:r>
            <a:endParaRPr sz="1600" b="1" dirty="0"/>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Account balances do not have to roll over every year (although they can). Employees can be permitted to spend down remaining funds if they leave the employer, but employees may be required to forfeit unused funds.</a:t>
            </a:r>
            <a:endParaRPr dirty="0"/>
          </a:p>
          <a:p>
            <a:pPr marL="742950" lvl="1" indent="-214883" algn="l" rtl="0">
              <a:spcBef>
                <a:spcPts val="1000"/>
              </a:spcBef>
              <a:spcAft>
                <a:spcPts val="0"/>
              </a:spcAft>
              <a:buSzPct val="79999"/>
              <a:buNone/>
            </a:pPr>
            <a:endParaRPr sz="1800" dirty="0">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16"/>
          <p:cNvSpPr txBox="1">
            <a:spLocks noGrp="1"/>
          </p:cNvSpPr>
          <p:nvPr>
            <p:ph type="title"/>
          </p:nvPr>
        </p:nvSpPr>
        <p:spPr>
          <a:xfrm>
            <a:off x="650829" y="331305"/>
            <a:ext cx="8596668" cy="682488"/>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400"/>
              <a:buFont typeface="Times New Roman"/>
              <a:buNone/>
            </a:pPr>
            <a:r>
              <a:rPr lang="en-US" sz="2400" b="1" dirty="0">
                <a:solidFill>
                  <a:schemeClr val="dk1"/>
                </a:solidFill>
                <a:latin typeface="Times New Roman"/>
                <a:ea typeface="Times New Roman"/>
                <a:cs typeface="Times New Roman"/>
                <a:sym typeface="Times New Roman"/>
              </a:rPr>
              <a:t>Bargaining Strategies: Understanding Plan Structure and Health Care Terminology</a:t>
            </a:r>
            <a:br>
              <a:rPr lang="en-US" sz="2400" dirty="0">
                <a:latin typeface="Times New Roman"/>
                <a:ea typeface="Times New Roman"/>
                <a:cs typeface="Times New Roman"/>
                <a:sym typeface="Times New Roman"/>
              </a:rPr>
            </a:br>
            <a:endParaRPr sz="2400" dirty="0"/>
          </a:p>
        </p:txBody>
      </p:sp>
      <p:sp>
        <p:nvSpPr>
          <p:cNvPr id="281" name="Google Shape;281;p16"/>
          <p:cNvSpPr txBox="1">
            <a:spLocks noGrp="1"/>
          </p:cNvSpPr>
          <p:nvPr>
            <p:ph type="body" idx="1"/>
          </p:nvPr>
        </p:nvSpPr>
        <p:spPr>
          <a:xfrm>
            <a:off x="279770" y="1240282"/>
            <a:ext cx="10209326" cy="5359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440"/>
              <a:buNone/>
            </a:pPr>
            <a:r>
              <a:rPr lang="en-US" b="1" dirty="0">
                <a:solidFill>
                  <a:srgbClr val="FF0000"/>
                </a:solidFill>
                <a:latin typeface="Times New Roman"/>
                <a:ea typeface="Times New Roman"/>
                <a:cs typeface="Times New Roman"/>
                <a:sym typeface="Times New Roman"/>
              </a:rPr>
              <a:t>**Please See Toolkit Documents**</a:t>
            </a:r>
            <a:endParaRPr dirty="0"/>
          </a:p>
          <a:p>
            <a:pPr marL="342900" lvl="0" indent="-342900" algn="l" rtl="0">
              <a:spcBef>
                <a:spcPts val="1000"/>
              </a:spcBef>
              <a:spcAft>
                <a:spcPts val="0"/>
              </a:spcAft>
              <a:buSzPts val="1440"/>
              <a:buChar char="►"/>
            </a:pPr>
            <a:r>
              <a:rPr lang="en-US" u="sng" dirty="0">
                <a:latin typeface="Times New Roman"/>
                <a:ea typeface="Times New Roman"/>
                <a:cs typeface="Times New Roman"/>
                <a:sym typeface="Times New Roman"/>
              </a:rPr>
              <a:t>Fully Insured and Self-Insured Plans</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Fully Insured - In exchange for premium payments, an insurance company assumes the financial risk of paying for the health care services obtained by plan participants.</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Self-Insured Plans - School district, state, or other entity takes on the risk of paying for the health care used by plan participants. Usually contract with an insurance company to administer the plan and for access to an insurer's provider network. More flexible in design than insured plans and allows employer to have greater access to cost data and the types of benefits used by plan participants.  </a:t>
            </a:r>
            <a:endParaRPr sz="1800" dirty="0">
              <a:latin typeface="Times New Roman"/>
              <a:ea typeface="Times New Roman"/>
              <a:cs typeface="Times New Roman"/>
              <a:sym typeface="Times New Roman"/>
            </a:endParaRPr>
          </a:p>
          <a:p>
            <a:pPr marL="457200" lvl="1" indent="0" algn="l" rtl="0">
              <a:spcBef>
                <a:spcPts val="1000"/>
              </a:spcBef>
              <a:spcAft>
                <a:spcPts val="0"/>
              </a:spcAft>
              <a:buSzPts val="1440"/>
              <a:buNone/>
            </a:pPr>
            <a:endParaRPr sz="1800" dirty="0">
              <a:latin typeface="Times New Roman"/>
              <a:ea typeface="Times New Roman"/>
              <a:cs typeface="Times New Roman"/>
              <a:sym typeface="Times New Roman"/>
            </a:endParaRPr>
          </a:p>
          <a:p>
            <a:pPr marL="342900" lvl="0" indent="-342900" algn="l" rtl="0">
              <a:spcBef>
                <a:spcPts val="1000"/>
              </a:spcBef>
              <a:spcAft>
                <a:spcPts val="0"/>
              </a:spcAft>
              <a:buSzPts val="1440"/>
              <a:buChar char="►"/>
            </a:pPr>
            <a:r>
              <a:rPr lang="en-US" u="sng" dirty="0">
                <a:latin typeface="Times New Roman"/>
                <a:ea typeface="Times New Roman"/>
                <a:cs typeface="Times New Roman"/>
                <a:sym typeface="Times New Roman"/>
              </a:rPr>
              <a:t>In-Network and Out-Of-Network Providers</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To keep costs down and improve plan members’ health, insurers contract with and maintain a group of in-network participating providers including doctors, hospitals, and labs.</a:t>
            </a:r>
            <a:endParaRPr dirty="0"/>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In-network providers agree to accept a pre-negotiated and often lower reimbursement rate from the plan in exchange for the volume of patients.</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Those not in the network are considered out-of-network providers. </a:t>
            </a:r>
            <a:endParaRPr sz="1800" dirty="0">
              <a:latin typeface="Times New Roman"/>
              <a:ea typeface="Times New Roman"/>
              <a:cs typeface="Times New Roman"/>
              <a:sym typeface="Times New Roman"/>
            </a:endParaRPr>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Plans generally require members to pay more of the cost to see out-of-network providers.</a:t>
            </a:r>
            <a:endParaRPr dirty="0"/>
          </a:p>
          <a:p>
            <a:pPr marL="914400" lvl="2" indent="0" algn="l" rtl="0">
              <a:spcBef>
                <a:spcPts val="1000"/>
              </a:spcBef>
              <a:spcAft>
                <a:spcPts val="0"/>
              </a:spcAft>
              <a:buSzPts val="1440"/>
              <a:buNone/>
            </a:pPr>
            <a:endParaRPr sz="1800" dirty="0">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17"/>
          <p:cNvSpPr txBox="1">
            <a:spLocks noGrp="1"/>
          </p:cNvSpPr>
          <p:nvPr>
            <p:ph type="title"/>
          </p:nvPr>
        </p:nvSpPr>
        <p:spPr>
          <a:xfrm>
            <a:off x="650830" y="324677"/>
            <a:ext cx="8596668" cy="1059873"/>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800"/>
              <a:buFont typeface="Times New Roman"/>
              <a:buNone/>
            </a:pPr>
            <a:r>
              <a:rPr lang="en-US" sz="2800" b="1" dirty="0">
                <a:solidFill>
                  <a:schemeClr val="dk1"/>
                </a:solidFill>
                <a:latin typeface="Times New Roman"/>
                <a:ea typeface="Times New Roman"/>
                <a:cs typeface="Times New Roman"/>
                <a:sym typeface="Times New Roman"/>
              </a:rPr>
              <a:t>Bargaining Strategies: Understanding Plan Structure and Health Care Terminology</a:t>
            </a:r>
            <a:br>
              <a:rPr lang="en-US" sz="2800" dirty="0">
                <a:latin typeface="Times New Roman"/>
                <a:ea typeface="Times New Roman"/>
                <a:cs typeface="Times New Roman"/>
                <a:sym typeface="Times New Roman"/>
              </a:rPr>
            </a:br>
            <a:endParaRPr sz="2500" dirty="0"/>
          </a:p>
        </p:txBody>
      </p:sp>
      <p:sp>
        <p:nvSpPr>
          <p:cNvPr id="287" name="Google Shape;287;p17"/>
          <p:cNvSpPr txBox="1">
            <a:spLocks noGrp="1"/>
          </p:cNvSpPr>
          <p:nvPr>
            <p:ph type="body" idx="1"/>
          </p:nvPr>
        </p:nvSpPr>
        <p:spPr>
          <a:xfrm>
            <a:off x="176761" y="1522796"/>
            <a:ext cx="10411725" cy="51816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spcBef>
                <a:spcPts val="0"/>
              </a:spcBef>
              <a:spcAft>
                <a:spcPts val="0"/>
              </a:spcAft>
              <a:buSzPct val="79999"/>
              <a:buNone/>
            </a:pPr>
            <a:r>
              <a:rPr lang="en-US" b="1" dirty="0">
                <a:solidFill>
                  <a:srgbClr val="FF0000"/>
                </a:solidFill>
                <a:latin typeface="Times New Roman"/>
                <a:ea typeface="Times New Roman"/>
                <a:cs typeface="Times New Roman"/>
                <a:sym typeface="Times New Roman"/>
              </a:rPr>
              <a:t>**Please See Toolkit Documents**</a:t>
            </a:r>
            <a:endParaRPr dirty="0"/>
          </a:p>
          <a:p>
            <a:pPr marL="342900" lvl="0" indent="-342900" algn="l" rtl="0">
              <a:spcBef>
                <a:spcPts val="1000"/>
              </a:spcBef>
              <a:spcAft>
                <a:spcPts val="0"/>
              </a:spcAft>
              <a:buSzPct val="79999"/>
              <a:buChar char="►"/>
            </a:pPr>
            <a:r>
              <a:rPr lang="en-US" u="sng" dirty="0">
                <a:latin typeface="Times New Roman"/>
                <a:ea typeface="Times New Roman"/>
                <a:cs typeface="Times New Roman"/>
                <a:sym typeface="Times New Roman"/>
              </a:rPr>
              <a:t>Out-Of-Pocket Expenses</a:t>
            </a:r>
            <a:endParaRPr dirty="0"/>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In most health plans, federal rules cap the amount you pay for covered benefits, which is called out-of-pocket expenses.</a:t>
            </a:r>
            <a:endParaRPr dirty="0"/>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Payments toward your deductible, your copayments, and/or coinsurance count toward the cap, but some expenses, like premiums, do not.</a:t>
            </a:r>
            <a:endParaRPr dirty="0"/>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High-deductible plans (HDHPs) with a health savings account are required under federal law to have annual minimum and maximum deductible levels and on the minimum and maximum out-of-pocket levels.</a:t>
            </a:r>
            <a:endParaRPr dirty="0"/>
          </a:p>
          <a:p>
            <a:pPr marL="742950" lvl="1" indent="-201168" algn="l" rtl="0">
              <a:spcBef>
                <a:spcPts val="1000"/>
              </a:spcBef>
              <a:spcAft>
                <a:spcPts val="0"/>
              </a:spcAft>
              <a:buSzPct val="79999"/>
              <a:buNone/>
            </a:pPr>
            <a:endParaRPr sz="1800" dirty="0">
              <a:latin typeface="Times New Roman"/>
              <a:ea typeface="Times New Roman"/>
              <a:cs typeface="Times New Roman"/>
              <a:sym typeface="Times New Roman"/>
            </a:endParaRPr>
          </a:p>
          <a:p>
            <a:pPr marL="342900" lvl="0" indent="-342900" algn="l" rtl="0">
              <a:spcBef>
                <a:spcPts val="1000"/>
              </a:spcBef>
              <a:spcAft>
                <a:spcPts val="0"/>
              </a:spcAft>
              <a:buSzPct val="79999"/>
              <a:buChar char="►"/>
            </a:pPr>
            <a:r>
              <a:rPr lang="en-US" u="sng" dirty="0">
                <a:latin typeface="Times New Roman"/>
                <a:ea typeface="Times New Roman"/>
                <a:cs typeface="Times New Roman"/>
                <a:sym typeface="Times New Roman"/>
              </a:rPr>
              <a:t>Premiums</a:t>
            </a:r>
            <a:endParaRPr dirty="0"/>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The premium is the regular payment you make to access health coverage, regardless of how much or how little you use the plan. </a:t>
            </a:r>
            <a:endParaRPr dirty="0"/>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Payments are typically deducted on a pre-tax basis from an employee’s paycheck. </a:t>
            </a:r>
            <a:endParaRPr sz="18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1800" dirty="0">
                <a:latin typeface="Times New Roman"/>
                <a:ea typeface="Times New Roman"/>
                <a:cs typeface="Times New Roman"/>
                <a:sym typeface="Times New Roman"/>
              </a:rPr>
              <a:t>Usually, the more you pay in premiums, the less you pay in deductibles, copayments, and other out-of-pocket costs, and vice versa.</a:t>
            </a:r>
            <a:endParaRPr dirty="0"/>
          </a:p>
          <a:p>
            <a:pPr marL="742950" lvl="1" indent="-285750" algn="l" rtl="0">
              <a:spcBef>
                <a:spcPts val="1000"/>
              </a:spcBef>
              <a:spcAft>
                <a:spcPts val="0"/>
              </a:spcAft>
              <a:buSzPct val="79999"/>
              <a:buChar char="►"/>
            </a:pPr>
            <a:r>
              <a:rPr lang="en-US" sz="1800" dirty="0">
                <a:solidFill>
                  <a:schemeClr val="dk1"/>
                </a:solidFill>
                <a:latin typeface="Times New Roman"/>
                <a:ea typeface="Times New Roman"/>
                <a:cs typeface="Times New Roman"/>
                <a:sym typeface="Times New Roman"/>
              </a:rPr>
              <a:t>Employee premium payments can vary depending on things like if just the employee is covered, whether family coverage subsidizes employee-only coverage, and how much employers contribute. </a:t>
            </a:r>
            <a:endParaRPr sz="1800" dirty="0">
              <a:solidFill>
                <a:schemeClr val="dk1"/>
              </a:solidFill>
              <a:latin typeface="Times New Roman"/>
              <a:ea typeface="Times New Roman"/>
              <a:cs typeface="Times New Roman"/>
              <a:sym typeface="Times New Roman"/>
            </a:endParaRPr>
          </a:p>
          <a:p>
            <a:pPr marL="457200" lvl="1" indent="0" algn="l" rtl="0">
              <a:spcBef>
                <a:spcPts val="1000"/>
              </a:spcBef>
              <a:spcAft>
                <a:spcPts val="0"/>
              </a:spcAft>
              <a:buSzPct val="80000"/>
              <a:buNone/>
            </a:pPr>
            <a:endParaRPr dirty="0">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18"/>
          <p:cNvSpPr txBox="1">
            <a:spLocks noGrp="1"/>
          </p:cNvSpPr>
          <p:nvPr>
            <p:ph type="title"/>
          </p:nvPr>
        </p:nvSpPr>
        <p:spPr>
          <a:xfrm>
            <a:off x="657456" y="245164"/>
            <a:ext cx="8596668" cy="1038369"/>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800"/>
              <a:buFont typeface="Times New Roman"/>
              <a:buNone/>
            </a:pPr>
            <a:r>
              <a:rPr lang="en-US" sz="2800" b="1" dirty="0">
                <a:solidFill>
                  <a:schemeClr val="dk1"/>
                </a:solidFill>
                <a:latin typeface="Times New Roman"/>
                <a:ea typeface="Times New Roman"/>
                <a:cs typeface="Times New Roman"/>
                <a:sym typeface="Times New Roman"/>
              </a:rPr>
              <a:t>Bargaining Strategies: Understanding Plan Structure and Health Care Terminology</a:t>
            </a:r>
            <a:br>
              <a:rPr lang="en-US" sz="2800" dirty="0">
                <a:latin typeface="Times New Roman"/>
                <a:ea typeface="Times New Roman"/>
                <a:cs typeface="Times New Roman"/>
                <a:sym typeface="Times New Roman"/>
              </a:rPr>
            </a:br>
            <a:endParaRPr sz="2500" dirty="0">
              <a:solidFill>
                <a:schemeClr val="dk2"/>
              </a:solidFill>
            </a:endParaRPr>
          </a:p>
        </p:txBody>
      </p:sp>
      <p:sp>
        <p:nvSpPr>
          <p:cNvPr id="293" name="Google Shape;293;p18"/>
          <p:cNvSpPr txBox="1">
            <a:spLocks noGrp="1"/>
          </p:cNvSpPr>
          <p:nvPr>
            <p:ph type="body" idx="1"/>
          </p:nvPr>
        </p:nvSpPr>
        <p:spPr>
          <a:xfrm>
            <a:off x="242421" y="1449306"/>
            <a:ext cx="9961754" cy="5236416"/>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280"/>
              <a:buNone/>
            </a:pPr>
            <a:r>
              <a:rPr lang="en-US" sz="1600" b="1" dirty="0">
                <a:solidFill>
                  <a:srgbClr val="FF0000"/>
                </a:solidFill>
                <a:latin typeface="Times New Roman"/>
                <a:ea typeface="Times New Roman"/>
                <a:cs typeface="Times New Roman"/>
                <a:sym typeface="Times New Roman"/>
              </a:rPr>
              <a:t>**Please See Toolkit Documents**</a:t>
            </a:r>
            <a:endParaRPr dirty="0"/>
          </a:p>
          <a:p>
            <a:pPr marL="342900" lvl="0" indent="-342900" algn="l" rtl="0">
              <a:spcBef>
                <a:spcPts val="1000"/>
              </a:spcBef>
              <a:spcAft>
                <a:spcPts val="0"/>
              </a:spcAft>
              <a:buSzPts val="1280"/>
              <a:buChar char="►"/>
            </a:pPr>
            <a:r>
              <a:rPr lang="en-US" sz="1600" u="sng" dirty="0">
                <a:latin typeface="Times New Roman"/>
                <a:ea typeface="Times New Roman"/>
                <a:cs typeface="Times New Roman"/>
                <a:sym typeface="Times New Roman"/>
              </a:rPr>
              <a:t>Copayments and Coinsurance</a:t>
            </a:r>
            <a:endParaRPr dirty="0"/>
          </a:p>
          <a:p>
            <a:pPr marL="742950" lvl="1" indent="-285750" algn="l" rtl="0">
              <a:spcBef>
                <a:spcPts val="1000"/>
              </a:spcBef>
              <a:spcAft>
                <a:spcPts val="0"/>
              </a:spcAft>
              <a:buSzPts val="1280"/>
              <a:buChar char="►"/>
            </a:pPr>
            <a:r>
              <a:rPr lang="en-US" dirty="0">
                <a:latin typeface="Times New Roman"/>
                <a:ea typeface="Times New Roman"/>
                <a:cs typeface="Times New Roman"/>
                <a:sym typeface="Times New Roman"/>
              </a:rPr>
              <a:t>Once you’ve met your deductible, the insurance company steps in to pay its share of the costs. </a:t>
            </a:r>
            <a:endParaRPr dirty="0"/>
          </a:p>
          <a:p>
            <a:pPr marL="742950" lvl="1" indent="-285750" algn="l" rtl="0">
              <a:spcBef>
                <a:spcPts val="1000"/>
              </a:spcBef>
              <a:spcAft>
                <a:spcPts val="0"/>
              </a:spcAft>
              <a:buSzPts val="1280"/>
              <a:buChar char="►"/>
            </a:pPr>
            <a:r>
              <a:rPr lang="en-US" dirty="0">
                <a:latin typeface="Times New Roman"/>
                <a:ea typeface="Times New Roman"/>
                <a:cs typeface="Times New Roman"/>
                <a:sym typeface="Times New Roman"/>
              </a:rPr>
              <a:t>Even so, you will usually have to pay a portion of the covered charge determined as either a fixed dollar amount, which is called a copayment, or a percentage of the costs, which is called a coinsurance.</a:t>
            </a:r>
            <a:endParaRPr dirty="0"/>
          </a:p>
          <a:p>
            <a:pPr marL="742950" lvl="1" indent="-285750" algn="l" rtl="0">
              <a:spcBef>
                <a:spcPts val="1000"/>
              </a:spcBef>
              <a:spcAft>
                <a:spcPts val="0"/>
              </a:spcAft>
              <a:buSzPts val="1280"/>
              <a:buChar char="►"/>
            </a:pPr>
            <a:r>
              <a:rPr lang="en-US" dirty="0">
                <a:latin typeface="Times New Roman"/>
                <a:ea typeface="Times New Roman"/>
                <a:cs typeface="Times New Roman"/>
                <a:sym typeface="Times New Roman"/>
              </a:rPr>
              <a:t>Plans with copayments may have higher premiums than those with coinsurance, because copayments are capped at a set dollar amount and the out-of-pocket costs are generally lower than with coinsurance. </a:t>
            </a:r>
            <a:endParaRPr dirty="0">
              <a:latin typeface="Times New Roman"/>
              <a:ea typeface="Times New Roman"/>
              <a:cs typeface="Times New Roman"/>
              <a:sym typeface="Times New Roman"/>
            </a:endParaRPr>
          </a:p>
          <a:p>
            <a:pPr marL="742950" lvl="1" indent="-285750" algn="l" rtl="0">
              <a:spcBef>
                <a:spcPts val="1000"/>
              </a:spcBef>
              <a:spcAft>
                <a:spcPts val="0"/>
              </a:spcAft>
              <a:buSzPts val="1280"/>
              <a:buChar char="►"/>
            </a:pPr>
            <a:r>
              <a:rPr lang="en-US" dirty="0">
                <a:latin typeface="Times New Roman"/>
                <a:ea typeface="Times New Roman"/>
                <a:cs typeface="Times New Roman"/>
                <a:sym typeface="Times New Roman"/>
              </a:rPr>
              <a:t>With coinsurance, plan members pay more when doctors charge more.</a:t>
            </a:r>
            <a:endParaRPr dirty="0"/>
          </a:p>
          <a:p>
            <a:pPr marL="457200" lvl="1" indent="0" algn="l" rtl="0">
              <a:spcBef>
                <a:spcPts val="1000"/>
              </a:spcBef>
              <a:spcAft>
                <a:spcPts val="0"/>
              </a:spcAft>
              <a:buSzPts val="1280"/>
              <a:buNone/>
            </a:pPr>
            <a:endParaRPr dirty="0">
              <a:latin typeface="Times New Roman"/>
              <a:ea typeface="Times New Roman"/>
              <a:cs typeface="Times New Roman"/>
              <a:sym typeface="Times New Roman"/>
            </a:endParaRPr>
          </a:p>
          <a:p>
            <a:pPr marL="342900" lvl="0" indent="-342900" algn="l" rtl="0">
              <a:spcBef>
                <a:spcPts val="1000"/>
              </a:spcBef>
              <a:spcAft>
                <a:spcPts val="0"/>
              </a:spcAft>
              <a:buSzPts val="1280"/>
              <a:buChar char="►"/>
            </a:pPr>
            <a:r>
              <a:rPr lang="en-US" sz="1600" u="sng" dirty="0">
                <a:latin typeface="Times New Roman"/>
                <a:ea typeface="Times New Roman"/>
                <a:cs typeface="Times New Roman"/>
                <a:sym typeface="Times New Roman"/>
              </a:rPr>
              <a:t>Deductibles</a:t>
            </a:r>
            <a:endParaRPr dirty="0"/>
          </a:p>
          <a:p>
            <a:pPr marL="742950" lvl="1" indent="-285750" algn="l" rtl="0">
              <a:spcBef>
                <a:spcPts val="1000"/>
              </a:spcBef>
              <a:spcAft>
                <a:spcPts val="0"/>
              </a:spcAft>
              <a:buSzPts val="1280"/>
              <a:buChar char="►"/>
            </a:pPr>
            <a:r>
              <a:rPr lang="en-US" dirty="0">
                <a:latin typeface="Times New Roman"/>
                <a:ea typeface="Times New Roman"/>
                <a:cs typeface="Times New Roman"/>
                <a:sym typeface="Times New Roman"/>
              </a:rPr>
              <a:t>Before your plan plays for most services, it will require that you cover the costs up to a certain dollar amount, which is generally the deductible.</a:t>
            </a:r>
            <a:endParaRPr dirty="0"/>
          </a:p>
          <a:p>
            <a:pPr marL="742950" lvl="1" indent="-285750" algn="l" rtl="0">
              <a:spcBef>
                <a:spcPts val="1000"/>
              </a:spcBef>
              <a:spcAft>
                <a:spcPts val="0"/>
              </a:spcAft>
              <a:buSzPts val="1280"/>
              <a:buChar char="►"/>
            </a:pPr>
            <a:r>
              <a:rPr lang="en-US" dirty="0">
                <a:latin typeface="Times New Roman"/>
                <a:ea typeface="Times New Roman"/>
                <a:cs typeface="Times New Roman"/>
                <a:sym typeface="Times New Roman"/>
              </a:rPr>
              <a:t>Deductibles vary based on the type of benefit used, whether care is obtained from an in-or-out-of-network provider, and whether families must pay the full deductible before the plan starts to cover the costs of any covered family member. </a:t>
            </a:r>
            <a:endParaRPr dirty="0">
              <a:latin typeface="Times New Roman"/>
              <a:ea typeface="Times New Roman"/>
              <a:cs typeface="Times New Roman"/>
              <a:sym typeface="Times New Roman"/>
            </a:endParaRPr>
          </a:p>
          <a:p>
            <a:pPr marL="457200" lvl="1" indent="0" algn="l" rtl="0">
              <a:spcBef>
                <a:spcPts val="1000"/>
              </a:spcBef>
              <a:spcAft>
                <a:spcPts val="0"/>
              </a:spcAft>
              <a:buSzPts val="1280"/>
              <a:buNone/>
            </a:pPr>
            <a:endParaRPr dirty="0">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19"/>
          <p:cNvSpPr txBox="1">
            <a:spLocks noGrp="1"/>
          </p:cNvSpPr>
          <p:nvPr>
            <p:ph type="title"/>
          </p:nvPr>
        </p:nvSpPr>
        <p:spPr>
          <a:xfrm>
            <a:off x="677334" y="609600"/>
            <a:ext cx="8596668" cy="755073"/>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Times New Roman"/>
              <a:buNone/>
            </a:pPr>
            <a:r>
              <a:rPr lang="en-US" b="1" dirty="0">
                <a:solidFill>
                  <a:schemeClr val="dk1"/>
                </a:solidFill>
                <a:latin typeface="Times New Roman"/>
                <a:ea typeface="Times New Roman"/>
                <a:cs typeface="Times New Roman"/>
                <a:sym typeface="Times New Roman"/>
              </a:rPr>
              <a:t>High Deductible Health Plans (HDHPs)</a:t>
            </a:r>
            <a:endParaRPr b="1" dirty="0">
              <a:solidFill>
                <a:schemeClr val="dk1"/>
              </a:solidFill>
              <a:latin typeface="Times New Roman"/>
              <a:ea typeface="Times New Roman"/>
              <a:cs typeface="Times New Roman"/>
              <a:sym typeface="Times New Roman"/>
            </a:endParaRPr>
          </a:p>
        </p:txBody>
      </p:sp>
      <p:sp>
        <p:nvSpPr>
          <p:cNvPr id="299" name="Google Shape;299;p19"/>
          <p:cNvSpPr txBox="1">
            <a:spLocks noGrp="1"/>
          </p:cNvSpPr>
          <p:nvPr>
            <p:ph type="body" idx="1"/>
          </p:nvPr>
        </p:nvSpPr>
        <p:spPr>
          <a:xfrm>
            <a:off x="167124" y="1518879"/>
            <a:ext cx="10593641" cy="517467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440"/>
              <a:buNone/>
            </a:pPr>
            <a:r>
              <a:rPr lang="en-US" b="1" dirty="0">
                <a:solidFill>
                  <a:srgbClr val="FF0000"/>
                </a:solidFill>
                <a:latin typeface="Times New Roman"/>
                <a:ea typeface="Times New Roman"/>
                <a:cs typeface="Times New Roman"/>
                <a:sym typeface="Times New Roman"/>
              </a:rPr>
              <a:t>**Please See Toolkit Documents**</a:t>
            </a:r>
            <a:endParaRPr dirty="0"/>
          </a:p>
          <a:p>
            <a:pPr marL="342900" lvl="0" indent="-342900" algn="l" rtl="0">
              <a:spcBef>
                <a:spcPts val="1000"/>
              </a:spcBef>
              <a:spcAft>
                <a:spcPts val="0"/>
              </a:spcAft>
              <a:buSzPts val="1440"/>
              <a:buChar char="►"/>
            </a:pPr>
            <a:r>
              <a:rPr lang="en-US" u="sng" dirty="0">
                <a:solidFill>
                  <a:schemeClr val="dk1"/>
                </a:solidFill>
                <a:latin typeface="Times New Roman"/>
                <a:ea typeface="Times New Roman"/>
                <a:cs typeface="Times New Roman"/>
                <a:sym typeface="Times New Roman"/>
              </a:rPr>
              <a:t>High Deductible Health Plans (HDHPs)</a:t>
            </a:r>
            <a:endParaRPr dirty="0"/>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If employer is pushing to offer/expand use of HDHP, some questions to ask might include:</a:t>
            </a:r>
            <a:endParaRPr sz="1800" dirty="0">
              <a:latin typeface="Times New Roman"/>
              <a:ea typeface="Times New Roman"/>
              <a:cs typeface="Times New Roman"/>
              <a:sym typeface="Times New Roman"/>
            </a:endParaRPr>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Is employer contributing maximum amount to HSA?</a:t>
            </a:r>
            <a:endParaRPr dirty="0"/>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Will employer pay the administrative and maintenance fees for setting up and maintaining an HSA? </a:t>
            </a:r>
            <a:endParaRPr dirty="0"/>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Does state law limit employer contributions to employee health coverage?  </a:t>
            </a:r>
            <a:endParaRPr sz="1800" dirty="0">
              <a:latin typeface="Times New Roman"/>
              <a:ea typeface="Times New Roman"/>
              <a:cs typeface="Times New Roman"/>
              <a:sym typeface="Times New Roman"/>
            </a:endParaRPr>
          </a:p>
          <a:p>
            <a:pPr marL="1600200" lvl="3" indent="-228600" algn="l" rtl="0">
              <a:spcBef>
                <a:spcPts val="1000"/>
              </a:spcBef>
              <a:spcAft>
                <a:spcPts val="0"/>
              </a:spcAft>
              <a:buSzPts val="1440"/>
              <a:buChar char="►"/>
            </a:pPr>
            <a:r>
              <a:rPr lang="en-US" sz="1800" dirty="0">
                <a:latin typeface="Times New Roman"/>
                <a:ea typeface="Times New Roman"/>
                <a:cs typeface="Times New Roman"/>
                <a:sym typeface="Times New Roman"/>
              </a:rPr>
              <a:t>If so, how will that influence the employers’ HSA contribution level? </a:t>
            </a:r>
            <a:endParaRPr sz="1800" dirty="0">
              <a:latin typeface="Times New Roman"/>
              <a:ea typeface="Times New Roman"/>
              <a:cs typeface="Times New Roman"/>
              <a:sym typeface="Times New Roman"/>
            </a:endParaRPr>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What web-based provider quality and cost information will be available to HDHP  participants? </a:t>
            </a:r>
            <a:endParaRPr sz="1800" dirty="0">
              <a:latin typeface="Times New Roman"/>
              <a:ea typeface="Times New Roman"/>
              <a:cs typeface="Times New Roman"/>
              <a:sym typeface="Times New Roman"/>
            </a:endParaRPr>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What assistance will be provided to lower-income individuals/families facing a high deductible? </a:t>
            </a:r>
            <a:endParaRPr sz="1800" dirty="0">
              <a:latin typeface="Times New Roman"/>
              <a:ea typeface="Times New Roman"/>
              <a:cs typeface="Times New Roman"/>
              <a:sym typeface="Times New Roman"/>
            </a:endParaRPr>
          </a:p>
          <a:p>
            <a:pPr marL="1600200" lvl="3" indent="-228600" algn="l" rtl="0">
              <a:spcBef>
                <a:spcPts val="1000"/>
              </a:spcBef>
              <a:spcAft>
                <a:spcPts val="0"/>
              </a:spcAft>
              <a:buSzPts val="1440"/>
              <a:buChar char="►"/>
            </a:pPr>
            <a:r>
              <a:rPr lang="en-US" sz="1800" dirty="0">
                <a:latin typeface="Times New Roman"/>
                <a:ea typeface="Times New Roman"/>
                <a:cs typeface="Times New Roman"/>
                <a:sym typeface="Times New Roman"/>
              </a:rPr>
              <a:t>Will an income ceiling be established so they can remain in the lowest-deductible plan possible? </a:t>
            </a:r>
            <a:endParaRPr sz="1800" dirty="0">
              <a:latin typeface="Times New Roman"/>
              <a:ea typeface="Times New Roman"/>
              <a:cs typeface="Times New Roman"/>
              <a:sym typeface="Times New Roman"/>
            </a:endParaRPr>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Will employee satisfaction be monitored and, if so, how often? </a:t>
            </a:r>
            <a:endParaRPr sz="1800" dirty="0">
              <a:latin typeface="Times New Roman"/>
              <a:ea typeface="Times New Roman"/>
              <a:cs typeface="Times New Roman"/>
              <a:sym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20"/>
          <p:cNvSpPr txBox="1">
            <a:spLocks noGrp="1"/>
          </p:cNvSpPr>
          <p:nvPr>
            <p:ph type="title"/>
          </p:nvPr>
        </p:nvSpPr>
        <p:spPr>
          <a:xfrm>
            <a:off x="677334" y="424070"/>
            <a:ext cx="8596668" cy="768626"/>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Times New Roman"/>
              <a:buNone/>
            </a:pPr>
            <a:r>
              <a:rPr lang="en-US" b="1" dirty="0">
                <a:solidFill>
                  <a:schemeClr val="dk1"/>
                </a:solidFill>
                <a:latin typeface="Times New Roman"/>
                <a:ea typeface="Times New Roman"/>
                <a:cs typeface="Times New Roman"/>
                <a:sym typeface="Times New Roman"/>
              </a:rPr>
              <a:t>High Deductible Health Plans (HDHPs)</a:t>
            </a:r>
            <a:endParaRPr b="1" dirty="0">
              <a:solidFill>
                <a:schemeClr val="dk1"/>
              </a:solidFill>
              <a:latin typeface="Times New Roman"/>
              <a:ea typeface="Times New Roman"/>
              <a:cs typeface="Times New Roman"/>
              <a:sym typeface="Times New Roman"/>
            </a:endParaRPr>
          </a:p>
        </p:txBody>
      </p:sp>
      <p:sp>
        <p:nvSpPr>
          <p:cNvPr id="305" name="Google Shape;305;p20"/>
          <p:cNvSpPr txBox="1">
            <a:spLocks noGrp="1"/>
          </p:cNvSpPr>
          <p:nvPr>
            <p:ph type="body" idx="1"/>
          </p:nvPr>
        </p:nvSpPr>
        <p:spPr>
          <a:xfrm>
            <a:off x="200254" y="1590561"/>
            <a:ext cx="9897903" cy="5022274"/>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SzPts val="1440"/>
              <a:buNone/>
            </a:pPr>
            <a:r>
              <a:rPr lang="en-US" b="1" dirty="0">
                <a:solidFill>
                  <a:srgbClr val="FF0000"/>
                </a:solidFill>
                <a:latin typeface="Times New Roman"/>
                <a:ea typeface="Times New Roman"/>
                <a:cs typeface="Times New Roman"/>
                <a:sym typeface="Times New Roman"/>
              </a:rPr>
              <a:t>**Please See Toolkit Documents**</a:t>
            </a:r>
            <a:endParaRPr dirty="0"/>
          </a:p>
          <a:p>
            <a:pPr marL="342900" lvl="0" indent="-342900" algn="l" rtl="0">
              <a:spcBef>
                <a:spcPts val="1000"/>
              </a:spcBef>
              <a:spcAft>
                <a:spcPts val="0"/>
              </a:spcAft>
              <a:buSzPts val="1600"/>
              <a:buChar char="►"/>
            </a:pPr>
            <a:r>
              <a:rPr lang="en-US" sz="2000" dirty="0">
                <a:latin typeface="Times New Roman"/>
                <a:ea typeface="Times New Roman"/>
                <a:cs typeface="Times New Roman"/>
                <a:sym typeface="Times New Roman"/>
              </a:rPr>
              <a:t>If employer is pushing to offer/expand use of HDHP, some questions to ask might include (cont.):</a:t>
            </a:r>
            <a:endParaRPr sz="2000" dirty="0">
              <a:latin typeface="Times New Roman"/>
              <a:ea typeface="Times New Roman"/>
              <a:cs typeface="Times New Roman"/>
              <a:sym typeface="Times New Roman"/>
            </a:endParaRPr>
          </a:p>
          <a:p>
            <a:pPr marL="742950" lvl="1" indent="-285750" algn="l" rtl="0">
              <a:spcBef>
                <a:spcPts val="1000"/>
              </a:spcBef>
              <a:spcAft>
                <a:spcPts val="0"/>
              </a:spcAft>
              <a:buSzPts val="1600"/>
              <a:buChar char="►"/>
            </a:pPr>
            <a:r>
              <a:rPr lang="en-US" sz="2000" dirty="0">
                <a:latin typeface="Times New Roman"/>
                <a:ea typeface="Times New Roman"/>
                <a:cs typeface="Times New Roman"/>
                <a:sym typeface="Times New Roman"/>
              </a:rPr>
              <a:t>Will the HDHP’s lifetime maximum limit on number of services, visits, admissions, etc., if any, be increased if a high deductible health plan is adopted?  </a:t>
            </a:r>
            <a:endParaRPr sz="2000" dirty="0">
              <a:latin typeface="Times New Roman"/>
              <a:ea typeface="Times New Roman"/>
              <a:cs typeface="Times New Roman"/>
              <a:sym typeface="Times New Roman"/>
            </a:endParaRPr>
          </a:p>
          <a:p>
            <a:pPr marL="1143000" lvl="2" indent="-228600" algn="l" rtl="0">
              <a:spcBef>
                <a:spcPts val="1000"/>
              </a:spcBef>
              <a:spcAft>
                <a:spcPts val="0"/>
              </a:spcAft>
              <a:buSzPts val="1600"/>
              <a:buChar char="►"/>
            </a:pPr>
            <a:r>
              <a:rPr lang="en-US" sz="2000" dirty="0">
                <a:latin typeface="Times New Roman"/>
                <a:ea typeface="Times New Roman"/>
                <a:cs typeface="Times New Roman"/>
                <a:sym typeface="Times New Roman"/>
              </a:rPr>
              <a:t>Compare the current lower deductible plan’s service restrictions to those in the HDHPs.  </a:t>
            </a:r>
            <a:endParaRPr sz="2000" dirty="0">
              <a:latin typeface="Times New Roman"/>
              <a:ea typeface="Times New Roman"/>
              <a:cs typeface="Times New Roman"/>
              <a:sym typeface="Times New Roman"/>
            </a:endParaRPr>
          </a:p>
          <a:p>
            <a:pPr marL="1143000" lvl="2" indent="-228600" algn="l" rtl="0">
              <a:spcBef>
                <a:spcPts val="1000"/>
              </a:spcBef>
              <a:spcAft>
                <a:spcPts val="0"/>
              </a:spcAft>
              <a:buSzPts val="1600"/>
              <a:buChar char="►"/>
            </a:pPr>
            <a:r>
              <a:rPr lang="en-US" sz="2000" dirty="0">
                <a:latin typeface="Times New Roman"/>
                <a:ea typeface="Times New Roman"/>
                <a:cs typeface="Times New Roman"/>
                <a:sym typeface="Times New Roman"/>
              </a:rPr>
              <a:t>While the </a:t>
            </a:r>
            <a:r>
              <a:rPr lang="en-US" sz="2000" i="1" dirty="0">
                <a:latin typeface="Times New Roman"/>
                <a:ea typeface="Times New Roman"/>
                <a:cs typeface="Times New Roman"/>
                <a:sym typeface="Times New Roman"/>
              </a:rPr>
              <a:t>Affordable Care Act </a:t>
            </a:r>
            <a:r>
              <a:rPr lang="en-US" sz="2000" dirty="0">
                <a:latin typeface="Times New Roman"/>
                <a:ea typeface="Times New Roman"/>
                <a:cs typeface="Times New Roman"/>
                <a:sym typeface="Times New Roman"/>
              </a:rPr>
              <a:t>prohibits plans from using a lifetime or annual dollar limit on essential health benefits, plans may still include restrictions on the number of services, visits, etc. to limit utilization.</a:t>
            </a:r>
            <a:endParaRPr dirty="0"/>
          </a:p>
          <a:p>
            <a:pPr marL="742950" lvl="1" indent="-285750" algn="l" rtl="0">
              <a:spcBef>
                <a:spcPts val="1000"/>
              </a:spcBef>
              <a:spcAft>
                <a:spcPts val="0"/>
              </a:spcAft>
              <a:buSzPts val="1600"/>
              <a:buChar char="►"/>
            </a:pPr>
            <a:r>
              <a:rPr lang="en-US" sz="2000" dirty="0">
                <a:latin typeface="Times New Roman"/>
                <a:ea typeface="Times New Roman"/>
                <a:cs typeface="Times New Roman"/>
                <a:sym typeface="Times New Roman"/>
              </a:rPr>
              <a:t>Will the plan cover preventive prescription drugs before the high deductible is met? </a:t>
            </a:r>
            <a:endParaRPr sz="2000" dirty="0">
              <a:latin typeface="Times New Roman"/>
              <a:ea typeface="Times New Roman"/>
              <a:cs typeface="Times New Roman"/>
              <a:sym typeface="Times New Roman"/>
            </a:endParaRPr>
          </a:p>
          <a:p>
            <a:pPr marL="1143000" lvl="2" indent="-228600" algn="l" rtl="0">
              <a:spcBef>
                <a:spcPts val="1000"/>
              </a:spcBef>
              <a:spcAft>
                <a:spcPts val="0"/>
              </a:spcAft>
              <a:buSzPts val="1600"/>
              <a:buChar char="►"/>
            </a:pPr>
            <a:r>
              <a:rPr lang="en-US" sz="2000" dirty="0">
                <a:latin typeface="Times New Roman"/>
                <a:ea typeface="Times New Roman"/>
                <a:cs typeface="Times New Roman"/>
                <a:sym typeface="Times New Roman"/>
              </a:rPr>
              <a:t>Obtain a list of the medications that will be covered before and after the high deductible is met. </a:t>
            </a:r>
            <a:endParaRPr sz="2000" dirty="0">
              <a:latin typeface="Times New Roman"/>
              <a:ea typeface="Times New Roman"/>
              <a:cs typeface="Times New Roman"/>
              <a:sym typeface="Times New Roman"/>
            </a:endParaRPr>
          </a:p>
          <a:p>
            <a:pPr marL="1143000" lvl="2" indent="-228600" algn="l" rtl="0">
              <a:spcBef>
                <a:spcPts val="1000"/>
              </a:spcBef>
              <a:spcAft>
                <a:spcPts val="0"/>
              </a:spcAft>
              <a:buSzPts val="1600"/>
              <a:buChar char="►"/>
            </a:pPr>
            <a:r>
              <a:rPr lang="en-US" sz="2000" dirty="0">
                <a:latin typeface="Times New Roman"/>
                <a:ea typeface="Times New Roman"/>
                <a:cs typeface="Times New Roman"/>
                <a:sym typeface="Times New Roman"/>
              </a:rPr>
              <a:t>Compare it to the medication list of the lower-deductible plan.</a:t>
            </a:r>
            <a:endParaRPr dirty="0"/>
          </a:p>
          <a:p>
            <a:pPr marL="457200" lvl="1" indent="0" algn="l" rtl="0">
              <a:spcBef>
                <a:spcPts val="1000"/>
              </a:spcBef>
              <a:spcAft>
                <a:spcPts val="0"/>
              </a:spcAft>
              <a:buSzPts val="1280"/>
              <a:buNone/>
            </a:pPr>
            <a:endParaRPr dirty="0">
              <a:latin typeface="Trebuchet MS"/>
              <a:ea typeface="Trebuchet MS"/>
              <a:cs typeface="Trebuchet MS"/>
              <a:sym typeface="Trebuchet M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2" name="Google Shape;312;g174694f81fd_0_36"/>
          <p:cNvSpPr txBox="1">
            <a:spLocks noGrp="1"/>
          </p:cNvSpPr>
          <p:nvPr>
            <p:ph type="body" idx="1"/>
          </p:nvPr>
        </p:nvSpPr>
        <p:spPr>
          <a:xfrm>
            <a:off x="677334" y="2160589"/>
            <a:ext cx="8596800" cy="38808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sz="4000" b="1" dirty="0">
                <a:latin typeface="Times New Roman" panose="02020603050405020304" pitchFamily="18" charset="0"/>
                <a:cs typeface="Times New Roman" panose="02020603050405020304" pitchFamily="18" charset="0"/>
              </a:rPr>
              <a:t>Negotiating for Insurance and Salary Issues/Concerns</a:t>
            </a:r>
            <a:endParaRPr sz="4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21"/>
          <p:cNvSpPr txBox="1">
            <a:spLocks noGrp="1"/>
          </p:cNvSpPr>
          <p:nvPr>
            <p:ph type="title"/>
          </p:nvPr>
        </p:nvSpPr>
        <p:spPr>
          <a:xfrm>
            <a:off x="657455" y="265044"/>
            <a:ext cx="8596668" cy="662609"/>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500"/>
              <a:buFont typeface="Times New Roman"/>
              <a:buNone/>
            </a:pPr>
            <a:r>
              <a:rPr lang="en-US" sz="3500" b="1" dirty="0">
                <a:solidFill>
                  <a:schemeClr val="dk1"/>
                </a:solidFill>
                <a:latin typeface="Times New Roman"/>
                <a:ea typeface="Times New Roman"/>
                <a:cs typeface="Times New Roman"/>
                <a:sym typeface="Times New Roman"/>
              </a:rPr>
              <a:t>Salary Versus Health Care Benefits</a:t>
            </a:r>
            <a:endParaRPr sz="3500" b="1" dirty="0">
              <a:solidFill>
                <a:schemeClr val="dk1"/>
              </a:solidFill>
              <a:latin typeface="Times New Roman"/>
              <a:ea typeface="Times New Roman"/>
              <a:cs typeface="Times New Roman"/>
              <a:sym typeface="Times New Roman"/>
            </a:endParaRPr>
          </a:p>
        </p:txBody>
      </p:sp>
      <p:sp>
        <p:nvSpPr>
          <p:cNvPr id="318" name="Google Shape;318;p21"/>
          <p:cNvSpPr txBox="1">
            <a:spLocks noGrp="1"/>
          </p:cNvSpPr>
          <p:nvPr>
            <p:ph type="body" idx="1"/>
          </p:nvPr>
        </p:nvSpPr>
        <p:spPr>
          <a:xfrm>
            <a:off x="271882" y="1067284"/>
            <a:ext cx="10170831" cy="5790716"/>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360"/>
              <a:buChar char="►"/>
            </a:pPr>
            <a:r>
              <a:rPr lang="en-US" sz="1700" dirty="0">
                <a:latin typeface="Times New Roman"/>
                <a:ea typeface="Times New Roman"/>
                <a:cs typeface="Times New Roman"/>
                <a:sym typeface="Times New Roman"/>
              </a:rPr>
              <a:t>Since salary and health care insurance usually come from the same funds, there is a need to balance the two benefits.</a:t>
            </a:r>
            <a:endParaRPr dirty="0"/>
          </a:p>
          <a:p>
            <a:pPr marL="342900" lvl="0" indent="-342900" algn="l" rtl="0">
              <a:spcBef>
                <a:spcPts val="1000"/>
              </a:spcBef>
              <a:spcAft>
                <a:spcPts val="0"/>
              </a:spcAft>
              <a:buSzPts val="1360"/>
              <a:buChar char="►"/>
            </a:pPr>
            <a:r>
              <a:rPr lang="en-US" sz="1700" u="sng" dirty="0">
                <a:latin typeface="Times New Roman"/>
                <a:ea typeface="Times New Roman"/>
                <a:cs typeface="Times New Roman"/>
                <a:sym typeface="Times New Roman"/>
              </a:rPr>
              <a:t>Keep in mind:</a:t>
            </a:r>
            <a:endParaRPr dirty="0"/>
          </a:p>
          <a:p>
            <a:pPr marL="742950" lvl="1" indent="-285750" algn="l" rtl="0">
              <a:spcBef>
                <a:spcPts val="1000"/>
              </a:spcBef>
              <a:spcAft>
                <a:spcPts val="0"/>
              </a:spcAft>
              <a:buSzPts val="1360"/>
              <a:buChar char="►"/>
            </a:pPr>
            <a:r>
              <a:rPr lang="en-US" sz="1700" dirty="0">
                <a:latin typeface="Times New Roman"/>
                <a:ea typeface="Times New Roman"/>
                <a:cs typeface="Times New Roman"/>
                <a:sym typeface="Times New Roman"/>
              </a:rPr>
              <a:t>Providing comprehensive health care benefits is a win for employer and employees as it plays an essential role in recruitment and retention. Benefits of providing comprehensive health care benefits include:</a:t>
            </a:r>
            <a:endParaRPr dirty="0"/>
          </a:p>
          <a:p>
            <a:pPr marL="1143000" lvl="2" indent="-228600" algn="l" rtl="0">
              <a:spcBef>
                <a:spcPts val="1000"/>
              </a:spcBef>
              <a:spcAft>
                <a:spcPts val="0"/>
              </a:spcAft>
              <a:buSzPts val="1360"/>
              <a:buChar char="►"/>
            </a:pPr>
            <a:r>
              <a:rPr lang="en-US" sz="1700" dirty="0">
                <a:latin typeface="Times New Roman"/>
                <a:ea typeface="Times New Roman"/>
                <a:cs typeface="Times New Roman"/>
                <a:sym typeface="Times New Roman"/>
              </a:rPr>
              <a:t>Decreases educator shortage.</a:t>
            </a:r>
            <a:endParaRPr dirty="0"/>
          </a:p>
          <a:p>
            <a:pPr marL="1143000" lvl="2" indent="-228600" algn="l" rtl="0">
              <a:spcBef>
                <a:spcPts val="1000"/>
              </a:spcBef>
              <a:spcAft>
                <a:spcPts val="0"/>
              </a:spcAft>
              <a:buSzPts val="1360"/>
              <a:buChar char="►"/>
            </a:pPr>
            <a:r>
              <a:rPr lang="en-US" sz="1700" dirty="0">
                <a:latin typeface="Times New Roman"/>
                <a:ea typeface="Times New Roman"/>
                <a:cs typeface="Times New Roman"/>
                <a:sym typeface="Times New Roman"/>
              </a:rPr>
              <a:t>Saves money in the long term that would have been spent on recruitment and retention efforts.</a:t>
            </a:r>
            <a:endParaRPr dirty="0"/>
          </a:p>
          <a:p>
            <a:pPr marL="1143000" lvl="2" indent="-228600" algn="l" rtl="0">
              <a:spcBef>
                <a:spcPts val="1000"/>
              </a:spcBef>
              <a:spcAft>
                <a:spcPts val="0"/>
              </a:spcAft>
              <a:buSzPts val="1360"/>
              <a:buChar char="►"/>
            </a:pPr>
            <a:r>
              <a:rPr lang="en-US" sz="1700" dirty="0">
                <a:solidFill>
                  <a:schemeClr val="dk1"/>
                </a:solidFill>
                <a:latin typeface="Times New Roman"/>
                <a:ea typeface="Times New Roman"/>
                <a:cs typeface="Times New Roman"/>
                <a:sym typeface="Times New Roman"/>
              </a:rPr>
              <a:t>Reduction in number of grievances.</a:t>
            </a:r>
            <a:endParaRPr dirty="0"/>
          </a:p>
          <a:p>
            <a:pPr marL="1143000" lvl="2" indent="-228600" algn="l" rtl="0">
              <a:spcBef>
                <a:spcPts val="1000"/>
              </a:spcBef>
              <a:spcAft>
                <a:spcPts val="0"/>
              </a:spcAft>
              <a:buSzPts val="1360"/>
              <a:buChar char="►"/>
            </a:pPr>
            <a:r>
              <a:rPr lang="en-US" sz="1700" dirty="0">
                <a:latin typeface="Times New Roman"/>
                <a:ea typeface="Times New Roman"/>
                <a:cs typeface="Times New Roman"/>
                <a:sym typeface="Times New Roman"/>
              </a:rPr>
              <a:t>Focuses on increasing wellness in the workplace. More holistic approach to workplace wellbeing.</a:t>
            </a:r>
            <a:endParaRPr dirty="0"/>
          </a:p>
          <a:p>
            <a:pPr marL="914400" lvl="2" indent="0" algn="l" rtl="0">
              <a:spcBef>
                <a:spcPts val="1000"/>
              </a:spcBef>
              <a:spcAft>
                <a:spcPts val="0"/>
              </a:spcAft>
              <a:buSzPts val="1360"/>
              <a:buNone/>
            </a:pPr>
            <a:endParaRPr sz="1700" dirty="0">
              <a:latin typeface="Times New Roman"/>
              <a:ea typeface="Times New Roman"/>
              <a:cs typeface="Times New Roman"/>
              <a:sym typeface="Times New Roman"/>
            </a:endParaRPr>
          </a:p>
          <a:p>
            <a:pPr marL="742950" lvl="1" indent="-285750" algn="l" rtl="0">
              <a:spcBef>
                <a:spcPts val="1000"/>
              </a:spcBef>
              <a:spcAft>
                <a:spcPts val="0"/>
              </a:spcAft>
              <a:buSzPts val="1360"/>
              <a:buChar char="►"/>
            </a:pPr>
            <a:r>
              <a:rPr lang="en-US" sz="1700" dirty="0">
                <a:latin typeface="Times New Roman"/>
                <a:ea typeface="Times New Roman"/>
                <a:cs typeface="Times New Roman"/>
                <a:sym typeface="Times New Roman"/>
              </a:rPr>
              <a:t>There are unintended consequences if the cost of health care benefits increase: </a:t>
            </a:r>
            <a:endParaRPr sz="1700" dirty="0">
              <a:latin typeface="Times New Roman"/>
              <a:ea typeface="Times New Roman"/>
              <a:cs typeface="Times New Roman"/>
              <a:sym typeface="Times New Roman"/>
            </a:endParaRPr>
          </a:p>
          <a:p>
            <a:pPr marL="1143000" lvl="2" indent="-228600" algn="l" rtl="0">
              <a:spcBef>
                <a:spcPts val="1000"/>
              </a:spcBef>
              <a:spcAft>
                <a:spcPts val="0"/>
              </a:spcAft>
              <a:buSzPts val="1360"/>
              <a:buChar char="►"/>
            </a:pPr>
            <a:r>
              <a:rPr lang="en-US" sz="1700" dirty="0">
                <a:latin typeface="Times New Roman"/>
                <a:ea typeface="Times New Roman"/>
                <a:cs typeface="Times New Roman"/>
                <a:sym typeface="Times New Roman"/>
              </a:rPr>
              <a:t>If deductibles and premiums are high, it will impact individuals with catastrophic needs.</a:t>
            </a:r>
            <a:endParaRPr dirty="0"/>
          </a:p>
          <a:p>
            <a:pPr marL="1143000" lvl="2" indent="-228600" algn="l" rtl="0">
              <a:spcBef>
                <a:spcPts val="1000"/>
              </a:spcBef>
              <a:spcAft>
                <a:spcPts val="0"/>
              </a:spcAft>
              <a:buSzPts val="1360"/>
              <a:buChar char="►"/>
            </a:pPr>
            <a:r>
              <a:rPr lang="en-US" sz="1700" dirty="0">
                <a:latin typeface="Times New Roman"/>
                <a:ea typeface="Times New Roman"/>
                <a:cs typeface="Times New Roman"/>
                <a:sym typeface="Times New Roman"/>
              </a:rPr>
              <a:t>If deductibles and premiums are high, it can incentivize individuals to forgo needed preventive and wellness care further driving up long term costs and decreasing wellness in the workplace.</a:t>
            </a:r>
            <a:endParaRPr dirty="0"/>
          </a:p>
          <a:p>
            <a:pPr marL="1143000" lvl="2" indent="-228600" algn="l" rtl="0">
              <a:spcBef>
                <a:spcPts val="1000"/>
              </a:spcBef>
              <a:spcAft>
                <a:spcPts val="0"/>
              </a:spcAft>
              <a:buSzPts val="1360"/>
              <a:buChar char="►"/>
            </a:pPr>
            <a:r>
              <a:rPr lang="en-US" sz="1700" dirty="0">
                <a:latin typeface="Times New Roman"/>
                <a:ea typeface="Times New Roman"/>
                <a:cs typeface="Times New Roman"/>
                <a:sym typeface="Times New Roman"/>
              </a:rPr>
              <a:t>High deductible plans generally have high labor and delivery costs.</a:t>
            </a: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g174694f81fd_0_42"/>
          <p:cNvSpPr txBox="1">
            <a:spLocks noGrp="1"/>
          </p:cNvSpPr>
          <p:nvPr>
            <p:ph type="title"/>
          </p:nvPr>
        </p:nvSpPr>
        <p:spPr>
          <a:xfrm>
            <a:off x="657455" y="265044"/>
            <a:ext cx="8596800" cy="6627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500"/>
              <a:buFont typeface="Times New Roman"/>
              <a:buNone/>
            </a:pPr>
            <a:r>
              <a:rPr lang="en-US" sz="3500" b="1" dirty="0">
                <a:solidFill>
                  <a:schemeClr val="dk1"/>
                </a:solidFill>
                <a:latin typeface="Times New Roman"/>
                <a:ea typeface="Times New Roman"/>
                <a:cs typeface="Times New Roman"/>
                <a:sym typeface="Times New Roman"/>
              </a:rPr>
              <a:t>Salary Versus Health Care Benefits (#2)</a:t>
            </a:r>
            <a:endParaRPr sz="3500" b="1" dirty="0">
              <a:solidFill>
                <a:schemeClr val="dk1"/>
              </a:solidFill>
              <a:latin typeface="Times New Roman"/>
              <a:ea typeface="Times New Roman"/>
              <a:cs typeface="Times New Roman"/>
              <a:sym typeface="Times New Roman"/>
            </a:endParaRPr>
          </a:p>
        </p:txBody>
      </p:sp>
      <p:sp>
        <p:nvSpPr>
          <p:cNvPr id="324" name="Google Shape;324;g174694f81fd_0_42"/>
          <p:cNvSpPr txBox="1">
            <a:spLocks noGrp="1"/>
          </p:cNvSpPr>
          <p:nvPr>
            <p:ph type="body" idx="1"/>
          </p:nvPr>
        </p:nvSpPr>
        <p:spPr>
          <a:xfrm>
            <a:off x="271875" y="1067275"/>
            <a:ext cx="9125100" cy="5790600"/>
          </a:xfrm>
          <a:prstGeom prst="rect">
            <a:avLst/>
          </a:prstGeom>
          <a:noFill/>
          <a:ln>
            <a:noFill/>
          </a:ln>
        </p:spPr>
        <p:txBody>
          <a:bodyPr spcFirstLastPara="1" wrap="square" lIns="91425" tIns="45700" rIns="91425" bIns="45700" anchor="t" anchorCtr="0">
            <a:noAutofit/>
          </a:bodyPr>
          <a:lstStyle/>
          <a:p>
            <a:pPr marL="342900" lvl="0" indent="-349250" algn="l" rtl="0">
              <a:spcBef>
                <a:spcPts val="0"/>
              </a:spcBef>
              <a:spcAft>
                <a:spcPts val="0"/>
              </a:spcAft>
              <a:buSzPts val="1460"/>
              <a:buChar char="►"/>
            </a:pPr>
            <a:r>
              <a:rPr lang="en-US" dirty="0">
                <a:latin typeface="Times New Roman"/>
                <a:ea typeface="Times New Roman"/>
                <a:cs typeface="Times New Roman"/>
                <a:sym typeface="Times New Roman"/>
              </a:rPr>
              <a:t>Inform members of the insurance renewal rate before or as part of the survey</a:t>
            </a:r>
            <a:endParaRPr sz="1900" dirty="0"/>
          </a:p>
          <a:p>
            <a:pPr marL="342900" lvl="0" indent="-349250" algn="l" rtl="0">
              <a:spcBef>
                <a:spcPts val="1000"/>
              </a:spcBef>
              <a:spcAft>
                <a:spcPts val="0"/>
              </a:spcAft>
              <a:buSzPts val="1460"/>
              <a:buChar char="►"/>
            </a:pPr>
            <a:r>
              <a:rPr lang="en-US" dirty="0">
                <a:latin typeface="Times New Roman"/>
                <a:ea typeface="Times New Roman"/>
                <a:cs typeface="Times New Roman"/>
                <a:sym typeface="Times New Roman"/>
              </a:rPr>
              <a:t>Explain costs and/or possible changes of insurance to membership </a:t>
            </a:r>
            <a:endParaRPr sz="1900" dirty="0"/>
          </a:p>
          <a:p>
            <a:pPr marL="742950" lvl="1" indent="-292100" algn="l" rtl="0">
              <a:spcBef>
                <a:spcPts val="1000"/>
              </a:spcBef>
              <a:spcAft>
                <a:spcPts val="0"/>
              </a:spcAft>
              <a:buSzPts val="1460"/>
              <a:buChar char="►"/>
            </a:pPr>
            <a:r>
              <a:rPr lang="en-US" sz="1800" dirty="0">
                <a:latin typeface="Times New Roman"/>
                <a:ea typeface="Times New Roman"/>
                <a:cs typeface="Times New Roman"/>
                <a:sym typeface="Times New Roman"/>
              </a:rPr>
              <a:t>Provide the options given by the insurance provider and BAC/Joint Health Committee</a:t>
            </a:r>
            <a:endParaRPr sz="1700" dirty="0"/>
          </a:p>
          <a:p>
            <a:pPr marL="1143000" lvl="2" indent="-234950" algn="l" rtl="0">
              <a:spcBef>
                <a:spcPts val="1000"/>
              </a:spcBef>
              <a:spcAft>
                <a:spcPts val="0"/>
              </a:spcAft>
              <a:buSzPts val="1460"/>
              <a:buChar char="►"/>
            </a:pPr>
            <a:r>
              <a:rPr lang="en-US" sz="1800" dirty="0">
                <a:latin typeface="Times New Roman"/>
                <a:ea typeface="Times New Roman"/>
                <a:cs typeface="Times New Roman"/>
                <a:sym typeface="Times New Roman"/>
              </a:rPr>
              <a:t>Let members vote on where they want money spent- salary or insurance changes</a:t>
            </a:r>
            <a:endParaRPr sz="1500" dirty="0"/>
          </a:p>
          <a:p>
            <a:pPr marL="1143000" lvl="2" indent="-234950" algn="l" rtl="0">
              <a:spcBef>
                <a:spcPts val="1000"/>
              </a:spcBef>
              <a:spcAft>
                <a:spcPts val="0"/>
              </a:spcAft>
              <a:buSzPts val="1460"/>
              <a:buChar char="►"/>
            </a:pPr>
            <a:r>
              <a:rPr lang="en-US" sz="1800" dirty="0">
                <a:latin typeface="Times New Roman"/>
                <a:ea typeface="Times New Roman"/>
                <a:cs typeface="Times New Roman"/>
                <a:sym typeface="Times New Roman"/>
              </a:rPr>
              <a:t>Provide medical inflation rate data to members</a:t>
            </a:r>
            <a:endParaRPr sz="1500" dirty="0"/>
          </a:p>
          <a:p>
            <a:pPr marL="1143000" lvl="2" indent="-234950" algn="l" rtl="0">
              <a:spcBef>
                <a:spcPts val="1000"/>
              </a:spcBef>
              <a:spcAft>
                <a:spcPts val="0"/>
              </a:spcAft>
              <a:buSzPts val="1460"/>
              <a:buChar char="►"/>
            </a:pPr>
            <a:r>
              <a:rPr lang="en-US" sz="1500" dirty="0"/>
              <a:t>Educate membership on impact of changing premiums, deductibles, co-payments, etc. </a:t>
            </a:r>
            <a:endParaRPr sz="1500" dirty="0"/>
          </a:p>
          <a:p>
            <a:pPr marL="914400" lvl="2" indent="0" algn="l" rtl="0">
              <a:spcBef>
                <a:spcPts val="1000"/>
              </a:spcBef>
              <a:spcAft>
                <a:spcPts val="0"/>
              </a:spcAft>
              <a:buSzPts val="1360"/>
              <a:buNone/>
            </a:pPr>
            <a:endParaRPr sz="1800" dirty="0">
              <a:latin typeface="Times New Roman"/>
              <a:ea typeface="Times New Roman"/>
              <a:cs typeface="Times New Roman"/>
              <a:sym typeface="Times New Roman"/>
            </a:endParaRPr>
          </a:p>
          <a:p>
            <a:pPr marL="742950" lvl="1" indent="-292100" algn="l" rtl="0">
              <a:spcBef>
                <a:spcPts val="1000"/>
              </a:spcBef>
              <a:spcAft>
                <a:spcPts val="0"/>
              </a:spcAft>
              <a:buSzPts val="1460"/>
              <a:buChar char="►"/>
            </a:pPr>
            <a:r>
              <a:rPr lang="en-US" sz="1800" dirty="0">
                <a:latin typeface="Times New Roman"/>
                <a:ea typeface="Times New Roman"/>
                <a:cs typeface="Times New Roman"/>
                <a:sym typeface="Times New Roman"/>
              </a:rPr>
              <a:t>Educate members on ways to reduce insurance utilization for future</a:t>
            </a:r>
            <a:endParaRPr sz="1800" dirty="0">
              <a:latin typeface="Times New Roman"/>
              <a:ea typeface="Times New Roman"/>
              <a:cs typeface="Times New Roman"/>
              <a:sym typeface="Times New Roman"/>
            </a:endParaRPr>
          </a:p>
          <a:p>
            <a:pPr marL="1143000" lvl="2" indent="-234950" algn="l" rtl="0">
              <a:spcBef>
                <a:spcPts val="1000"/>
              </a:spcBef>
              <a:spcAft>
                <a:spcPts val="0"/>
              </a:spcAft>
              <a:buSzPts val="1460"/>
              <a:buChar char="►"/>
            </a:pPr>
            <a:r>
              <a:rPr lang="en-US" sz="1800" dirty="0">
                <a:latin typeface="Times New Roman"/>
                <a:ea typeface="Times New Roman"/>
                <a:cs typeface="Times New Roman"/>
                <a:sym typeface="Times New Roman"/>
              </a:rPr>
              <a:t>Routine wellness visits and screenings are covered under the </a:t>
            </a:r>
            <a:r>
              <a:rPr lang="en-US" sz="1800" i="1" dirty="0">
                <a:latin typeface="Times New Roman"/>
                <a:ea typeface="Times New Roman"/>
                <a:cs typeface="Times New Roman"/>
                <a:sym typeface="Times New Roman"/>
              </a:rPr>
              <a:t>Affordable Care Act</a:t>
            </a:r>
            <a:endParaRPr sz="1500" i="1" dirty="0"/>
          </a:p>
          <a:p>
            <a:pPr marL="1143000" lvl="2" indent="-234950" algn="l" rtl="0">
              <a:spcBef>
                <a:spcPts val="1000"/>
              </a:spcBef>
              <a:spcAft>
                <a:spcPts val="0"/>
              </a:spcAft>
              <a:buSzPts val="1460"/>
              <a:buChar char="►"/>
            </a:pPr>
            <a:r>
              <a:rPr lang="en-US" sz="1800" dirty="0">
                <a:latin typeface="Times New Roman"/>
                <a:ea typeface="Times New Roman"/>
                <a:cs typeface="Times New Roman"/>
                <a:sym typeface="Times New Roman"/>
              </a:rPr>
              <a:t>Use of Mental Health providers can reduce utilization of medical care</a:t>
            </a:r>
            <a:endParaRPr sz="1500" dirty="0"/>
          </a:p>
          <a:p>
            <a:pPr marL="1143000" lvl="2" indent="-234950" algn="l" rtl="0">
              <a:spcBef>
                <a:spcPts val="1000"/>
              </a:spcBef>
              <a:spcAft>
                <a:spcPts val="0"/>
              </a:spcAft>
              <a:buSzPts val="1460"/>
              <a:buChar char="►"/>
            </a:pPr>
            <a:r>
              <a:rPr lang="en-US" sz="1800" dirty="0">
                <a:latin typeface="Times New Roman"/>
                <a:ea typeface="Times New Roman"/>
                <a:cs typeface="Times New Roman"/>
                <a:sym typeface="Times New Roman"/>
              </a:rPr>
              <a:t>Use of Telemed, TeleHealth, Telecare reduces expenses toward health care plan utilization rates</a:t>
            </a:r>
            <a:endParaRPr sz="1800" dirty="0">
              <a:latin typeface="Times New Roman"/>
              <a:ea typeface="Times New Roman"/>
              <a:cs typeface="Times New Roman"/>
              <a:sym typeface="Times New Roman"/>
            </a:endParaRPr>
          </a:p>
          <a:p>
            <a:pPr marL="1143000" lvl="2" indent="-256539" algn="l" rtl="0">
              <a:spcBef>
                <a:spcPts val="1000"/>
              </a:spcBef>
              <a:spcAft>
                <a:spcPts val="0"/>
              </a:spcAft>
              <a:buSzPts val="1800"/>
              <a:buFont typeface="Times New Roman"/>
              <a:buChar char="►"/>
            </a:pPr>
            <a:r>
              <a:rPr lang="en-US" sz="1800" dirty="0">
                <a:latin typeface="Times New Roman"/>
                <a:ea typeface="Times New Roman"/>
                <a:cs typeface="Times New Roman"/>
                <a:sym typeface="Times New Roman"/>
              </a:rPr>
              <a:t>Generic Rx and mail order Rx reduces expenses toward health care plan utilization rates</a:t>
            </a:r>
            <a:endParaRPr sz="1800" dirty="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
          <p:cNvSpPr txBox="1">
            <a:spLocks noGrp="1"/>
          </p:cNvSpPr>
          <p:nvPr>
            <p:ph type="title"/>
          </p:nvPr>
        </p:nvSpPr>
        <p:spPr>
          <a:xfrm>
            <a:off x="677334" y="238539"/>
            <a:ext cx="8596668" cy="720436"/>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Times New Roman"/>
              <a:buNone/>
            </a:pPr>
            <a:r>
              <a:rPr lang="en-US" b="1" dirty="0">
                <a:solidFill>
                  <a:schemeClr val="dk1"/>
                </a:solidFill>
                <a:latin typeface="Times New Roman"/>
                <a:ea typeface="Times New Roman"/>
                <a:cs typeface="Times New Roman"/>
                <a:sym typeface="Times New Roman"/>
              </a:rPr>
              <a:t>Documents In Your Toolkit</a:t>
            </a:r>
            <a:endParaRPr dirty="0"/>
          </a:p>
        </p:txBody>
      </p:sp>
      <p:sp>
        <p:nvSpPr>
          <p:cNvPr id="159" name="Google Shape;159;p3"/>
          <p:cNvSpPr txBox="1">
            <a:spLocks noGrp="1"/>
          </p:cNvSpPr>
          <p:nvPr>
            <p:ph type="body" idx="1"/>
          </p:nvPr>
        </p:nvSpPr>
        <p:spPr>
          <a:xfrm>
            <a:off x="397565" y="1116495"/>
            <a:ext cx="9554818" cy="5340927"/>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600"/>
              <a:buChar char="►"/>
            </a:pPr>
            <a:r>
              <a:rPr lang="en-US" sz="2000" dirty="0">
                <a:latin typeface="Times New Roman"/>
                <a:ea typeface="Times New Roman"/>
                <a:cs typeface="Times New Roman"/>
                <a:sym typeface="Times New Roman"/>
              </a:rPr>
              <a:t>Prior to today’s presentation, you received a health care bargaining toolkit. Now is the time to refer to it.  </a:t>
            </a:r>
            <a:endParaRPr sz="2000" dirty="0">
              <a:latin typeface="Times New Roman"/>
              <a:ea typeface="Times New Roman"/>
              <a:cs typeface="Times New Roman"/>
              <a:sym typeface="Times New Roman"/>
            </a:endParaRPr>
          </a:p>
          <a:p>
            <a:pPr marL="0" lvl="0" indent="0" algn="l" rtl="0">
              <a:spcBef>
                <a:spcPts val="1000"/>
              </a:spcBef>
              <a:spcAft>
                <a:spcPts val="0"/>
              </a:spcAft>
              <a:buSzPts val="1600"/>
              <a:buNone/>
            </a:pPr>
            <a:endParaRPr sz="2000" b="1" dirty="0">
              <a:latin typeface="Times New Roman"/>
              <a:ea typeface="Times New Roman"/>
              <a:cs typeface="Times New Roman"/>
              <a:sym typeface="Times New Roman"/>
            </a:endParaRPr>
          </a:p>
          <a:p>
            <a:pPr marL="342900" lvl="0" indent="-342900" algn="l" rtl="0">
              <a:spcBef>
                <a:spcPts val="1000"/>
              </a:spcBef>
              <a:spcAft>
                <a:spcPts val="0"/>
              </a:spcAft>
              <a:buSzPts val="2000"/>
              <a:buChar char="►"/>
            </a:pPr>
            <a:r>
              <a:rPr lang="en-US" sz="2500" b="1" u="sng" dirty="0">
                <a:latin typeface="Times New Roman"/>
                <a:ea typeface="Times New Roman"/>
                <a:cs typeface="Times New Roman"/>
                <a:sym typeface="Times New Roman"/>
              </a:rPr>
              <a:t>The following documents are in the toolkit:</a:t>
            </a:r>
            <a:endParaRPr dirty="0"/>
          </a:p>
          <a:p>
            <a:pPr marL="742950" lvl="1" indent="-285750" algn="l" rtl="0">
              <a:spcBef>
                <a:spcPts val="1000"/>
              </a:spcBef>
              <a:spcAft>
                <a:spcPts val="0"/>
              </a:spcAft>
              <a:buSzPts val="1600"/>
              <a:buChar char="►"/>
            </a:pPr>
            <a:r>
              <a:rPr lang="en-US" sz="2000" dirty="0">
                <a:latin typeface="Times New Roman"/>
                <a:ea typeface="Times New Roman"/>
                <a:cs typeface="Times New Roman"/>
                <a:sym typeface="Times New Roman"/>
              </a:rPr>
              <a:t>Health care benefits terminology and details of plan benefit designs; </a:t>
            </a:r>
            <a:endParaRPr sz="2000" dirty="0">
              <a:latin typeface="Times New Roman"/>
              <a:ea typeface="Times New Roman"/>
              <a:cs typeface="Times New Roman"/>
              <a:sym typeface="Times New Roman"/>
            </a:endParaRPr>
          </a:p>
          <a:p>
            <a:pPr marL="742950" lvl="1" indent="-285750" algn="l" rtl="0">
              <a:spcBef>
                <a:spcPts val="1000"/>
              </a:spcBef>
              <a:spcAft>
                <a:spcPts val="0"/>
              </a:spcAft>
              <a:buSzPts val="1600"/>
              <a:buChar char="►"/>
            </a:pPr>
            <a:r>
              <a:rPr lang="en-US" sz="2000" dirty="0">
                <a:latin typeface="Times New Roman"/>
                <a:ea typeface="Times New Roman"/>
                <a:cs typeface="Times New Roman"/>
                <a:sym typeface="Times New Roman"/>
              </a:rPr>
              <a:t>Health Plan Cost Comparison Worksheet</a:t>
            </a:r>
            <a:endParaRPr dirty="0"/>
          </a:p>
          <a:p>
            <a:pPr marL="742950" lvl="1" indent="-285750" algn="l" rtl="0">
              <a:spcBef>
                <a:spcPts val="1000"/>
              </a:spcBef>
              <a:spcAft>
                <a:spcPts val="0"/>
              </a:spcAft>
              <a:buSzPts val="1600"/>
              <a:buChar char="►"/>
            </a:pPr>
            <a:r>
              <a:rPr lang="en-US" sz="2000" dirty="0">
                <a:latin typeface="Times New Roman"/>
                <a:ea typeface="Times New Roman"/>
                <a:cs typeface="Times New Roman"/>
                <a:sym typeface="Times New Roman"/>
              </a:rPr>
              <a:t>Health Plan Section Guide; </a:t>
            </a:r>
            <a:endParaRPr dirty="0"/>
          </a:p>
          <a:p>
            <a:pPr marL="742950" lvl="1" indent="-285750" algn="l" rtl="0">
              <a:spcBef>
                <a:spcPts val="1000"/>
              </a:spcBef>
              <a:spcAft>
                <a:spcPts val="0"/>
              </a:spcAft>
              <a:buSzPts val="1600"/>
              <a:buChar char="►"/>
            </a:pPr>
            <a:r>
              <a:rPr lang="en-US" sz="2000" dirty="0">
                <a:latin typeface="Times New Roman"/>
                <a:ea typeface="Times New Roman"/>
                <a:cs typeface="Times New Roman"/>
                <a:sym typeface="Times New Roman"/>
              </a:rPr>
              <a:t>High deductible health plans and health savings accounts; and</a:t>
            </a:r>
            <a:endParaRPr sz="2000" dirty="0">
              <a:latin typeface="Times New Roman"/>
              <a:ea typeface="Times New Roman"/>
              <a:cs typeface="Times New Roman"/>
              <a:sym typeface="Times New Roman"/>
            </a:endParaRPr>
          </a:p>
          <a:p>
            <a:pPr marL="742950" lvl="1" indent="-285750" algn="l" rtl="0">
              <a:spcBef>
                <a:spcPts val="1000"/>
              </a:spcBef>
              <a:spcAft>
                <a:spcPts val="0"/>
              </a:spcAft>
              <a:buSzPts val="1600"/>
              <a:buChar char="►"/>
            </a:pPr>
            <a:r>
              <a:rPr lang="en-US" sz="2000" dirty="0">
                <a:latin typeface="Times New Roman"/>
                <a:ea typeface="Times New Roman"/>
                <a:cs typeface="Times New Roman"/>
                <a:sym typeface="Times New Roman"/>
              </a:rPr>
              <a:t>Mental health and substance use benefit parity law overview and how to check to see if a plan follows the law.</a:t>
            </a:r>
            <a:endParaRPr sz="2000" dirty="0">
              <a:latin typeface="Times New Roman"/>
              <a:ea typeface="Times New Roman"/>
              <a:cs typeface="Times New Roman"/>
              <a:sym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1" name="Google Shape;331;g174694f81fd_0_47"/>
          <p:cNvSpPr txBox="1">
            <a:spLocks noGrp="1"/>
          </p:cNvSpPr>
          <p:nvPr>
            <p:ph type="body" idx="1"/>
          </p:nvPr>
        </p:nvSpPr>
        <p:spPr>
          <a:xfrm>
            <a:off x="677334" y="2160589"/>
            <a:ext cx="8596800" cy="38808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sz="4000" b="1" dirty="0">
                <a:latin typeface="Times New Roman" panose="02020603050405020304" pitchFamily="18" charset="0"/>
                <a:cs typeface="Times New Roman" panose="02020603050405020304" pitchFamily="18" charset="0"/>
              </a:rPr>
              <a:t>2022 Federal Government Changes to Prescription Medication </a:t>
            </a:r>
            <a:endParaRPr sz="4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22"/>
          <p:cNvSpPr txBox="1">
            <a:spLocks noGrp="1"/>
          </p:cNvSpPr>
          <p:nvPr>
            <p:ph type="title"/>
          </p:nvPr>
        </p:nvSpPr>
        <p:spPr>
          <a:xfrm>
            <a:off x="664081" y="337931"/>
            <a:ext cx="8596668" cy="715617"/>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500"/>
              <a:buFont typeface="Times New Roman"/>
              <a:buNone/>
            </a:pPr>
            <a:r>
              <a:rPr lang="en-US" sz="2500" b="1" dirty="0">
                <a:solidFill>
                  <a:schemeClr val="dk1"/>
                </a:solidFill>
                <a:latin typeface="Times New Roman"/>
                <a:ea typeface="Times New Roman"/>
                <a:cs typeface="Times New Roman"/>
                <a:sym typeface="Times New Roman"/>
              </a:rPr>
              <a:t>Prescription Medication Changes Under the </a:t>
            </a:r>
            <a:r>
              <a:rPr lang="en-US" sz="2500" b="1" i="1" dirty="0">
                <a:solidFill>
                  <a:schemeClr val="dk1"/>
                </a:solidFill>
                <a:latin typeface="Times New Roman"/>
                <a:ea typeface="Times New Roman"/>
                <a:cs typeface="Times New Roman"/>
                <a:sym typeface="Times New Roman"/>
              </a:rPr>
              <a:t>Inflation Reduction Act</a:t>
            </a:r>
            <a:endParaRPr sz="2500" b="1" i="1" dirty="0">
              <a:solidFill>
                <a:schemeClr val="dk1"/>
              </a:solidFill>
              <a:latin typeface="Times New Roman"/>
              <a:ea typeface="Times New Roman"/>
              <a:cs typeface="Times New Roman"/>
              <a:sym typeface="Times New Roman"/>
            </a:endParaRPr>
          </a:p>
        </p:txBody>
      </p:sp>
      <p:sp>
        <p:nvSpPr>
          <p:cNvPr id="337" name="Google Shape;337;p22"/>
          <p:cNvSpPr txBox="1">
            <a:spLocks noGrp="1"/>
          </p:cNvSpPr>
          <p:nvPr>
            <p:ph type="body" idx="1"/>
          </p:nvPr>
        </p:nvSpPr>
        <p:spPr>
          <a:xfrm>
            <a:off x="140621" y="1305824"/>
            <a:ext cx="10388232" cy="5399776"/>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SzPct val="79999"/>
              <a:buChar char="►"/>
            </a:pPr>
            <a:r>
              <a:rPr lang="en-US" i="1" dirty="0">
                <a:latin typeface="Times New Roman"/>
                <a:ea typeface="Times New Roman"/>
                <a:cs typeface="Times New Roman"/>
                <a:sym typeface="Times New Roman"/>
              </a:rPr>
              <a:t>Inflation Reduction Act of 2022</a:t>
            </a:r>
            <a:r>
              <a:rPr lang="en-US" dirty="0">
                <a:latin typeface="Times New Roman"/>
                <a:ea typeface="Times New Roman"/>
                <a:cs typeface="Times New Roman"/>
                <a:sym typeface="Times New Roman"/>
              </a:rPr>
              <a:t> (Reconciliation Legislation)</a:t>
            </a:r>
            <a:endParaRPr dirty="0"/>
          </a:p>
          <a:p>
            <a:pPr marL="742950" lvl="1" indent="-285750" algn="l" rtl="0">
              <a:spcBef>
                <a:spcPts val="1000"/>
              </a:spcBef>
              <a:spcAft>
                <a:spcPts val="0"/>
              </a:spcAft>
              <a:buSzPct val="79999"/>
              <a:buChar char="►"/>
            </a:pPr>
            <a:r>
              <a:rPr lang="en-US" sz="1800" u="sng" dirty="0">
                <a:latin typeface="Times New Roman"/>
                <a:ea typeface="Times New Roman"/>
                <a:cs typeface="Times New Roman"/>
                <a:sym typeface="Times New Roman"/>
              </a:rPr>
              <a:t>Three-Year Extension of Enhanced </a:t>
            </a:r>
            <a:r>
              <a:rPr lang="en-US" sz="1800" i="1" u="sng" dirty="0">
                <a:latin typeface="Times New Roman"/>
                <a:ea typeface="Times New Roman"/>
                <a:cs typeface="Times New Roman"/>
                <a:sym typeface="Times New Roman"/>
              </a:rPr>
              <a:t>Affordable Care Act </a:t>
            </a:r>
            <a:r>
              <a:rPr lang="en-US" sz="1800" u="sng" dirty="0">
                <a:latin typeface="Times New Roman"/>
                <a:ea typeface="Times New Roman"/>
                <a:cs typeface="Times New Roman"/>
                <a:sym typeface="Times New Roman"/>
              </a:rPr>
              <a:t>Premium Tax Credits</a:t>
            </a:r>
            <a:endParaRPr sz="1800" dirty="0">
              <a:latin typeface="Times New Roman"/>
              <a:ea typeface="Times New Roman"/>
              <a:cs typeface="Times New Roman"/>
              <a:sym typeface="Times New Roman"/>
            </a:endParaRPr>
          </a:p>
          <a:p>
            <a:pPr marL="1143000" lvl="2" indent="-228600" algn="l" rtl="0">
              <a:spcBef>
                <a:spcPts val="1000"/>
              </a:spcBef>
              <a:spcAft>
                <a:spcPts val="0"/>
              </a:spcAft>
              <a:buSzPct val="79999"/>
              <a:buChar char="►"/>
            </a:pPr>
            <a:r>
              <a:rPr lang="en-US" sz="1800" dirty="0">
                <a:latin typeface="Times New Roman"/>
                <a:ea typeface="Times New Roman"/>
                <a:cs typeface="Times New Roman"/>
                <a:sym typeface="Times New Roman"/>
              </a:rPr>
              <a:t>Extends the enhanced credits provided by the </a:t>
            </a:r>
            <a:r>
              <a:rPr lang="en-US" sz="1800" i="1" dirty="0">
                <a:latin typeface="Times New Roman"/>
                <a:ea typeface="Times New Roman"/>
                <a:cs typeface="Times New Roman"/>
                <a:sym typeface="Times New Roman"/>
              </a:rPr>
              <a:t>American Rescue Plan Act,</a:t>
            </a:r>
            <a:r>
              <a:rPr lang="en-US" sz="1800" dirty="0">
                <a:latin typeface="Times New Roman"/>
                <a:ea typeface="Times New Roman"/>
                <a:cs typeface="Times New Roman"/>
                <a:sym typeface="Times New Roman"/>
              </a:rPr>
              <a:t> which significantly reduced premiums for marketplace enrollees with low/middle incomes and capped premiums at 8.5% of income.</a:t>
            </a:r>
            <a:endParaRPr dirty="0"/>
          </a:p>
          <a:p>
            <a:pPr marL="1143000" lvl="2" indent="-228600" algn="l" rtl="0">
              <a:spcBef>
                <a:spcPts val="1000"/>
              </a:spcBef>
              <a:spcAft>
                <a:spcPts val="0"/>
              </a:spcAft>
              <a:buSzPct val="79999"/>
              <a:buChar char="►"/>
            </a:pPr>
            <a:r>
              <a:rPr lang="en-US" sz="1800" dirty="0">
                <a:latin typeface="Times New Roman"/>
                <a:ea typeface="Times New Roman"/>
                <a:cs typeface="Times New Roman"/>
                <a:sym typeface="Times New Roman"/>
              </a:rPr>
              <a:t>Prevents 13 million people from experiencing an increase in </a:t>
            </a:r>
            <a:r>
              <a:rPr lang="en-US" sz="1800" i="1" dirty="0">
                <a:latin typeface="Times New Roman"/>
                <a:ea typeface="Times New Roman"/>
                <a:cs typeface="Times New Roman"/>
                <a:sym typeface="Times New Roman"/>
              </a:rPr>
              <a:t>Affordable Care Act</a:t>
            </a:r>
            <a:r>
              <a:rPr lang="en-US" sz="1800" dirty="0">
                <a:latin typeface="Times New Roman"/>
                <a:ea typeface="Times New Roman"/>
                <a:cs typeface="Times New Roman"/>
                <a:sym typeface="Times New Roman"/>
              </a:rPr>
              <a:t> premiums and 3 million people from becoming uninsured. </a:t>
            </a:r>
            <a:endParaRPr dirty="0"/>
          </a:p>
          <a:p>
            <a:pPr marL="914400" lvl="2" indent="0" algn="l" rtl="0">
              <a:spcBef>
                <a:spcPts val="1000"/>
              </a:spcBef>
              <a:spcAft>
                <a:spcPts val="0"/>
              </a:spcAft>
              <a:buSzPct val="79999"/>
              <a:buNone/>
            </a:pPr>
            <a:endParaRPr sz="18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1800" u="sng" dirty="0">
                <a:latin typeface="Times New Roman"/>
                <a:ea typeface="Times New Roman"/>
                <a:cs typeface="Times New Roman"/>
                <a:sym typeface="Times New Roman"/>
              </a:rPr>
              <a:t>Medicare Insulin Out-of-Pocket Cap</a:t>
            </a:r>
            <a:endParaRPr sz="1800" dirty="0">
              <a:latin typeface="Times New Roman"/>
              <a:ea typeface="Times New Roman"/>
              <a:cs typeface="Times New Roman"/>
              <a:sym typeface="Times New Roman"/>
            </a:endParaRPr>
          </a:p>
          <a:p>
            <a:pPr marL="1600200" lvl="3" indent="-228600" algn="l" rtl="0">
              <a:spcBef>
                <a:spcPts val="1000"/>
              </a:spcBef>
              <a:spcAft>
                <a:spcPts val="0"/>
              </a:spcAft>
              <a:buSzPct val="79999"/>
              <a:buChar char="►"/>
            </a:pPr>
            <a:r>
              <a:rPr lang="en-US" sz="1800" dirty="0">
                <a:latin typeface="Times New Roman"/>
                <a:ea typeface="Times New Roman"/>
                <a:cs typeface="Times New Roman"/>
                <a:sym typeface="Times New Roman"/>
              </a:rPr>
              <a:t>No deductible will apply to insulin drugs.  </a:t>
            </a:r>
            <a:endParaRPr sz="1800" dirty="0">
              <a:latin typeface="Times New Roman"/>
              <a:ea typeface="Times New Roman"/>
              <a:cs typeface="Times New Roman"/>
              <a:sym typeface="Times New Roman"/>
            </a:endParaRPr>
          </a:p>
          <a:p>
            <a:pPr marL="1600200" lvl="3" indent="-228600" algn="l" rtl="0">
              <a:spcBef>
                <a:spcPts val="1000"/>
              </a:spcBef>
              <a:spcAft>
                <a:spcPts val="0"/>
              </a:spcAft>
              <a:buSzPct val="79999"/>
              <a:buChar char="►"/>
            </a:pPr>
            <a:r>
              <a:rPr lang="en-US" sz="1800" b="1" dirty="0">
                <a:latin typeface="Times New Roman"/>
                <a:ea typeface="Times New Roman"/>
                <a:cs typeface="Times New Roman"/>
                <a:sym typeface="Times New Roman"/>
              </a:rPr>
              <a:t>Beginning in 2023</a:t>
            </a:r>
            <a:r>
              <a:rPr lang="en-US" sz="1800" dirty="0">
                <a:latin typeface="Times New Roman"/>
                <a:ea typeface="Times New Roman"/>
                <a:cs typeface="Times New Roman"/>
                <a:sym typeface="Times New Roman"/>
              </a:rPr>
              <a:t>, the maximum Part D copay for a 30-day supply of a plan-covered insulin will be capped to the lesser of $35 per month or 25% of the negotiated price where Medicare negotiates a price.</a:t>
            </a:r>
            <a:endParaRPr dirty="0"/>
          </a:p>
          <a:p>
            <a:pPr marL="1371600" lvl="3" indent="0" algn="l" rtl="0">
              <a:spcBef>
                <a:spcPts val="1000"/>
              </a:spcBef>
              <a:spcAft>
                <a:spcPts val="0"/>
              </a:spcAft>
              <a:buSzPct val="79999"/>
              <a:buNone/>
            </a:pPr>
            <a:endParaRPr sz="1800" dirty="0">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1800" u="sng" dirty="0">
                <a:latin typeface="Times New Roman"/>
                <a:ea typeface="Times New Roman"/>
                <a:cs typeface="Times New Roman"/>
                <a:sym typeface="Times New Roman"/>
              </a:rPr>
              <a:t>Medicare Part D Drugs Price Negotiation</a:t>
            </a:r>
            <a:endParaRPr sz="1800" dirty="0">
              <a:latin typeface="Times New Roman"/>
              <a:ea typeface="Times New Roman"/>
              <a:cs typeface="Times New Roman"/>
              <a:sym typeface="Times New Roman"/>
            </a:endParaRPr>
          </a:p>
          <a:p>
            <a:pPr marL="1143000" lvl="2" indent="-228600" algn="l" rtl="0">
              <a:spcBef>
                <a:spcPts val="1000"/>
              </a:spcBef>
              <a:spcAft>
                <a:spcPts val="0"/>
              </a:spcAft>
              <a:buSzPct val="79999"/>
              <a:buChar char="►"/>
            </a:pPr>
            <a:r>
              <a:rPr lang="en-US" sz="1800" dirty="0">
                <a:latin typeface="Times New Roman"/>
                <a:ea typeface="Times New Roman"/>
                <a:cs typeface="Times New Roman"/>
                <a:sym typeface="Times New Roman"/>
              </a:rPr>
              <a:t>Requires the Department of Health and Human Services Secretary to negotiate lower prices for a specific number of drugs provided by Medicare Part D and Part B.</a:t>
            </a:r>
            <a:endParaRPr dirty="0"/>
          </a:p>
          <a:p>
            <a:pPr marL="1143000" lvl="2" indent="-228600" algn="l" rtl="0">
              <a:spcBef>
                <a:spcPts val="1000"/>
              </a:spcBef>
              <a:spcAft>
                <a:spcPts val="0"/>
              </a:spcAft>
              <a:buSzPct val="79999"/>
              <a:buChar char="►"/>
            </a:pPr>
            <a:r>
              <a:rPr lang="en-US" sz="1800" dirty="0">
                <a:latin typeface="Times New Roman"/>
                <a:ea typeface="Times New Roman"/>
                <a:cs typeface="Times New Roman"/>
                <a:sym typeface="Times New Roman"/>
              </a:rPr>
              <a:t>While drug negotiation only applies to Medicare drugs, maximum fair prices will be publically available, along with factors that applied to the negotiated price, such as research and development costs, federal support for research, unit cost of production, clinical trial data, sales data, etc. The level of detail for these explanations will be limited by a restriction on HHS sharing companies’ proprietary information. </a:t>
            </a:r>
            <a:endParaRPr sz="1800" dirty="0">
              <a:latin typeface="Times New Roman"/>
              <a:ea typeface="Times New Roman"/>
              <a:cs typeface="Times New Roman"/>
              <a:sym typeface="Times New Roman"/>
            </a:endParaRPr>
          </a:p>
          <a:p>
            <a:pPr marL="1143000" lvl="2" indent="-228600" algn="l" rtl="0">
              <a:spcBef>
                <a:spcPts val="1000"/>
              </a:spcBef>
              <a:spcAft>
                <a:spcPts val="0"/>
              </a:spcAft>
              <a:buSzPct val="79999"/>
              <a:buChar char="►"/>
            </a:pPr>
            <a:r>
              <a:rPr lang="en-US" sz="1800" dirty="0">
                <a:latin typeface="Times New Roman"/>
                <a:ea typeface="Times New Roman"/>
                <a:cs typeface="Times New Roman"/>
                <a:sym typeface="Times New Roman"/>
              </a:rPr>
              <a:t>Number of drugs that can be negotiated each year = </a:t>
            </a:r>
            <a:r>
              <a:rPr lang="en-US" sz="1800" b="1" dirty="0">
                <a:latin typeface="Times New Roman"/>
                <a:ea typeface="Times New Roman"/>
                <a:cs typeface="Times New Roman"/>
                <a:sym typeface="Times New Roman"/>
              </a:rPr>
              <a:t>10 drugs for 2026, 15 for 2027, 15 for 2028, and 20 for 2029 and thereafter.</a:t>
            </a:r>
            <a:endParaRPr sz="1800" b="1" dirty="0">
              <a:latin typeface="Times New Roman"/>
              <a:ea typeface="Times New Roman"/>
              <a:cs typeface="Times New Roman"/>
              <a:sym typeface="Times New Roman"/>
            </a:endParaRPr>
          </a:p>
          <a:p>
            <a:pPr marL="342900" lvl="0" indent="-272034" algn="l" rtl="0">
              <a:spcBef>
                <a:spcPts val="1000"/>
              </a:spcBef>
              <a:spcAft>
                <a:spcPts val="0"/>
              </a:spcAft>
              <a:buSzPct val="79999"/>
              <a:buNone/>
            </a:pPr>
            <a:endParaRPr dirty="0"/>
          </a:p>
          <a:p>
            <a:pPr marL="342900" lvl="0" indent="-272034" algn="l" rtl="0">
              <a:spcBef>
                <a:spcPts val="1000"/>
              </a:spcBef>
              <a:spcAft>
                <a:spcPts val="0"/>
              </a:spcAft>
              <a:buSzPct val="79999"/>
              <a:buNone/>
            </a:pP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23"/>
          <p:cNvSpPr txBox="1">
            <a:spLocks noGrp="1"/>
          </p:cNvSpPr>
          <p:nvPr>
            <p:ph type="title"/>
          </p:nvPr>
        </p:nvSpPr>
        <p:spPr>
          <a:xfrm>
            <a:off x="763473" y="304800"/>
            <a:ext cx="8596668" cy="73549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500"/>
              <a:buFont typeface="Times New Roman"/>
              <a:buNone/>
            </a:pPr>
            <a:r>
              <a:rPr lang="en-US" sz="2500" b="1" dirty="0">
                <a:solidFill>
                  <a:schemeClr val="dk1"/>
                </a:solidFill>
                <a:latin typeface="Times New Roman"/>
                <a:ea typeface="Times New Roman"/>
                <a:cs typeface="Times New Roman"/>
                <a:sym typeface="Times New Roman"/>
              </a:rPr>
              <a:t>Prescription Medication Changes Under the </a:t>
            </a:r>
            <a:r>
              <a:rPr lang="en-US" sz="2500" b="1" i="1" dirty="0">
                <a:solidFill>
                  <a:schemeClr val="dk1"/>
                </a:solidFill>
                <a:latin typeface="Times New Roman"/>
                <a:ea typeface="Times New Roman"/>
                <a:cs typeface="Times New Roman"/>
                <a:sym typeface="Times New Roman"/>
              </a:rPr>
              <a:t>Inflation Reduction Act</a:t>
            </a:r>
            <a:endParaRPr sz="2500" b="1" dirty="0"/>
          </a:p>
        </p:txBody>
      </p:sp>
      <p:sp>
        <p:nvSpPr>
          <p:cNvPr id="343" name="Google Shape;343;p23"/>
          <p:cNvSpPr txBox="1">
            <a:spLocks noGrp="1"/>
          </p:cNvSpPr>
          <p:nvPr>
            <p:ph type="body" idx="1"/>
          </p:nvPr>
        </p:nvSpPr>
        <p:spPr>
          <a:xfrm>
            <a:off x="246637" y="1252329"/>
            <a:ext cx="9977415" cy="5605671"/>
          </a:xfrm>
          <a:prstGeom prst="rect">
            <a:avLst/>
          </a:prstGeom>
          <a:noFill/>
          <a:ln>
            <a:noFill/>
          </a:ln>
        </p:spPr>
        <p:txBody>
          <a:bodyPr spcFirstLastPara="1" wrap="square" lIns="91425" tIns="45700" rIns="91425" bIns="45700" anchor="t" anchorCtr="0">
            <a:normAutofit fontScale="25000" lnSpcReduction="20000"/>
          </a:bodyPr>
          <a:lstStyle/>
          <a:p>
            <a:pPr marL="342900" lvl="0" indent="-342900" algn="l" rtl="0">
              <a:spcBef>
                <a:spcPts val="0"/>
              </a:spcBef>
              <a:spcAft>
                <a:spcPts val="0"/>
              </a:spcAft>
              <a:buSzPct val="80000"/>
              <a:buChar char="►"/>
            </a:pPr>
            <a:r>
              <a:rPr lang="en-US" sz="5600" u="sng" dirty="0">
                <a:latin typeface="Times New Roman"/>
                <a:ea typeface="Times New Roman"/>
                <a:cs typeface="Times New Roman"/>
                <a:sym typeface="Times New Roman"/>
              </a:rPr>
              <a:t>Medicare Part D Benefit Redesign &amp; Premium Stabilization</a:t>
            </a:r>
            <a:endParaRPr sz="5600" dirty="0">
              <a:latin typeface="Times New Roman"/>
              <a:ea typeface="Times New Roman"/>
              <a:cs typeface="Times New Roman"/>
              <a:sym typeface="Times New Roman"/>
            </a:endParaRPr>
          </a:p>
          <a:p>
            <a:pPr marL="742950" lvl="1" indent="-285750" algn="l" rtl="0">
              <a:spcBef>
                <a:spcPts val="1000"/>
              </a:spcBef>
              <a:spcAft>
                <a:spcPts val="0"/>
              </a:spcAft>
              <a:buSzPct val="80000"/>
              <a:buChar char="►"/>
            </a:pPr>
            <a:r>
              <a:rPr lang="en-US" sz="5600" dirty="0">
                <a:latin typeface="Times New Roman"/>
                <a:ea typeface="Times New Roman"/>
                <a:cs typeface="Times New Roman"/>
                <a:sym typeface="Times New Roman"/>
              </a:rPr>
              <a:t>Potentially impacts retiree plans especially those with chronic illnesses that reach the out-of-pocket annually.</a:t>
            </a:r>
            <a:endParaRPr sz="5600" dirty="0">
              <a:latin typeface="Times New Roman"/>
              <a:ea typeface="Times New Roman"/>
              <a:cs typeface="Times New Roman"/>
              <a:sym typeface="Times New Roman"/>
            </a:endParaRPr>
          </a:p>
          <a:p>
            <a:pPr marL="742950" lvl="1" indent="-285750" algn="l" rtl="0">
              <a:spcBef>
                <a:spcPts val="1000"/>
              </a:spcBef>
              <a:spcAft>
                <a:spcPts val="0"/>
              </a:spcAft>
              <a:buSzPct val="80000"/>
              <a:buChar char="►"/>
            </a:pPr>
            <a:r>
              <a:rPr lang="en-US" sz="5600" b="1" dirty="0">
                <a:latin typeface="Times New Roman"/>
                <a:ea typeface="Times New Roman"/>
                <a:cs typeface="Times New Roman"/>
                <a:sym typeface="Times New Roman"/>
              </a:rPr>
              <a:t>Beginning in 2025</a:t>
            </a:r>
            <a:r>
              <a:rPr lang="en-US" sz="5600" dirty="0">
                <a:latin typeface="Times New Roman"/>
                <a:ea typeface="Times New Roman"/>
                <a:cs typeface="Times New Roman"/>
                <a:sym typeface="Times New Roman"/>
              </a:rPr>
              <a:t>, total out-of-pocket spending for Part D drugs will be capped at $2,000 per year impacting 1.4 million enrollees. </a:t>
            </a:r>
            <a:endParaRPr dirty="0"/>
          </a:p>
          <a:p>
            <a:pPr marL="742950" lvl="1" indent="-285750" algn="l" rtl="0">
              <a:spcBef>
                <a:spcPts val="1000"/>
              </a:spcBef>
              <a:spcAft>
                <a:spcPts val="0"/>
              </a:spcAft>
              <a:buSzPct val="80000"/>
              <a:buChar char="►"/>
            </a:pPr>
            <a:r>
              <a:rPr lang="en-US" sz="5600" b="1" dirty="0">
                <a:latin typeface="Times New Roman"/>
                <a:ea typeface="Times New Roman"/>
                <a:cs typeface="Times New Roman"/>
                <a:sym typeface="Times New Roman"/>
              </a:rPr>
              <a:t>Beginning in 2023</a:t>
            </a:r>
            <a:r>
              <a:rPr lang="en-US" sz="5600" dirty="0">
                <a:latin typeface="Times New Roman"/>
                <a:ea typeface="Times New Roman"/>
                <a:cs typeface="Times New Roman"/>
                <a:sym typeface="Times New Roman"/>
              </a:rPr>
              <a:t>, cost sharing for vaccines that are recommended by the Advisory Committee on Immunization Practices, such as vaccines for shingles, will be $0, impacting 4.1 million</a:t>
            </a:r>
            <a:endParaRPr dirty="0"/>
          </a:p>
          <a:p>
            <a:pPr marL="742950" lvl="1" indent="-285750" algn="l" rtl="0">
              <a:spcBef>
                <a:spcPts val="1000"/>
              </a:spcBef>
              <a:spcAft>
                <a:spcPts val="0"/>
              </a:spcAft>
              <a:buSzPct val="80000"/>
              <a:buChar char="►"/>
            </a:pPr>
            <a:r>
              <a:rPr lang="en-US" sz="5600" dirty="0">
                <a:latin typeface="Times New Roman"/>
                <a:ea typeface="Times New Roman"/>
                <a:cs typeface="Times New Roman"/>
                <a:sym typeface="Times New Roman"/>
              </a:rPr>
              <a:t>The income threshold for Low Income Subsidy eligibility for the Extra Help Program will be increased from 135% to 150% of the federal poverty level.  The LIS program reduces premiums, deductibles, and other costs and addresses the cliff that people experience when those 65 years-old transfer from an </a:t>
            </a:r>
            <a:r>
              <a:rPr lang="en-US" sz="5600" i="1" dirty="0">
                <a:latin typeface="Times New Roman"/>
                <a:ea typeface="Times New Roman"/>
                <a:cs typeface="Times New Roman"/>
                <a:sym typeface="Times New Roman"/>
              </a:rPr>
              <a:t>ACA</a:t>
            </a:r>
            <a:r>
              <a:rPr lang="en-US" sz="5600" dirty="0">
                <a:latin typeface="Times New Roman"/>
                <a:ea typeface="Times New Roman"/>
                <a:cs typeface="Times New Roman"/>
                <a:sym typeface="Times New Roman"/>
              </a:rPr>
              <a:t> exchange plan with high subsidies to Medicare with far less financial assistance.  </a:t>
            </a:r>
            <a:endParaRPr dirty="0"/>
          </a:p>
          <a:p>
            <a:pPr marL="742950" lvl="1" indent="-285750" algn="l" rtl="0">
              <a:spcBef>
                <a:spcPts val="1000"/>
              </a:spcBef>
              <a:spcAft>
                <a:spcPts val="0"/>
              </a:spcAft>
              <a:buSzPct val="80000"/>
              <a:buChar char="►"/>
            </a:pPr>
            <a:r>
              <a:rPr lang="en-US" sz="5600" b="1" dirty="0">
                <a:latin typeface="Times New Roman"/>
                <a:ea typeface="Times New Roman"/>
                <a:cs typeface="Times New Roman"/>
                <a:sym typeface="Times New Roman"/>
              </a:rPr>
              <a:t>From 2024-2029</a:t>
            </a:r>
            <a:r>
              <a:rPr lang="en-US" sz="5600" dirty="0">
                <a:latin typeface="Times New Roman"/>
                <a:ea typeface="Times New Roman"/>
                <a:cs typeface="Times New Roman"/>
                <a:sym typeface="Times New Roman"/>
              </a:rPr>
              <a:t>, premium increases for Part D program will be capped at 6% a year and subsequent years, it will be capped at 6% of 2029 rates.  </a:t>
            </a:r>
            <a:endParaRPr dirty="0"/>
          </a:p>
          <a:p>
            <a:pPr marL="742950" lvl="1" indent="-285750" algn="l" rtl="0">
              <a:spcBef>
                <a:spcPts val="1000"/>
              </a:spcBef>
              <a:spcAft>
                <a:spcPts val="0"/>
              </a:spcAft>
              <a:buSzPct val="80000"/>
              <a:buChar char="►"/>
            </a:pPr>
            <a:r>
              <a:rPr lang="en-US" sz="5600" dirty="0">
                <a:latin typeface="Times New Roman"/>
                <a:ea typeface="Times New Roman"/>
                <a:cs typeface="Times New Roman"/>
                <a:sym typeface="Times New Roman"/>
              </a:rPr>
              <a:t>The 80% reinsurance by the government to Part D plan sponsors will be reduced to 20% for brands and biologics and 40% for generics.</a:t>
            </a:r>
            <a:endParaRPr dirty="0"/>
          </a:p>
          <a:p>
            <a:pPr marL="342900" lvl="0" indent="-271780" algn="l" rtl="0">
              <a:spcBef>
                <a:spcPts val="1000"/>
              </a:spcBef>
              <a:spcAft>
                <a:spcPts val="0"/>
              </a:spcAft>
              <a:buSzPct val="80000"/>
              <a:buNone/>
            </a:pPr>
            <a:endParaRPr sz="5600" dirty="0">
              <a:latin typeface="Times New Roman"/>
              <a:ea typeface="Times New Roman"/>
              <a:cs typeface="Times New Roman"/>
              <a:sym typeface="Times New Roman"/>
            </a:endParaRPr>
          </a:p>
          <a:p>
            <a:pPr marL="342900" lvl="0" indent="-342900" algn="l" rtl="0">
              <a:spcBef>
                <a:spcPts val="1000"/>
              </a:spcBef>
              <a:spcAft>
                <a:spcPts val="0"/>
              </a:spcAft>
              <a:buSzPct val="80000"/>
              <a:buChar char="►"/>
            </a:pPr>
            <a:r>
              <a:rPr lang="en-US" sz="5600" u="sng" dirty="0">
                <a:latin typeface="Times New Roman"/>
                <a:ea typeface="Times New Roman"/>
                <a:cs typeface="Times New Roman"/>
                <a:sym typeface="Times New Roman"/>
              </a:rPr>
              <a:t>Medicare Part B and D Inflation Caps and Rebates by Manufacturers</a:t>
            </a:r>
            <a:endParaRPr sz="5600" dirty="0">
              <a:latin typeface="Times New Roman"/>
              <a:ea typeface="Times New Roman"/>
              <a:cs typeface="Times New Roman"/>
              <a:sym typeface="Times New Roman"/>
            </a:endParaRPr>
          </a:p>
          <a:p>
            <a:pPr marL="742950" lvl="1" indent="-285750" algn="l" rtl="0">
              <a:spcBef>
                <a:spcPts val="1000"/>
              </a:spcBef>
              <a:spcAft>
                <a:spcPts val="0"/>
              </a:spcAft>
              <a:buSzPct val="80000"/>
              <a:buChar char="►"/>
            </a:pPr>
            <a:r>
              <a:rPr lang="en-US" sz="5600" dirty="0">
                <a:latin typeface="Times New Roman"/>
                <a:ea typeface="Times New Roman"/>
                <a:cs typeface="Times New Roman"/>
                <a:sym typeface="Times New Roman"/>
              </a:rPr>
              <a:t>Medicare Part D rebates begin in </a:t>
            </a:r>
            <a:r>
              <a:rPr lang="en-US" sz="5600" b="1" dirty="0">
                <a:latin typeface="Times New Roman"/>
                <a:ea typeface="Times New Roman"/>
                <a:cs typeface="Times New Roman"/>
                <a:sym typeface="Times New Roman"/>
              </a:rPr>
              <a:t>October 2022</a:t>
            </a:r>
            <a:r>
              <a:rPr lang="en-US" sz="5600" dirty="0">
                <a:latin typeface="Times New Roman"/>
                <a:ea typeface="Times New Roman"/>
                <a:cs typeface="Times New Roman"/>
                <a:sym typeface="Times New Roman"/>
              </a:rPr>
              <a:t>.</a:t>
            </a:r>
            <a:endParaRPr dirty="0"/>
          </a:p>
          <a:p>
            <a:pPr marL="742950" lvl="1" indent="-285750" algn="l" rtl="0">
              <a:spcBef>
                <a:spcPts val="1000"/>
              </a:spcBef>
              <a:spcAft>
                <a:spcPts val="0"/>
              </a:spcAft>
              <a:buSzPct val="80000"/>
              <a:buChar char="►"/>
            </a:pPr>
            <a:r>
              <a:rPr lang="en-US" sz="5600" dirty="0">
                <a:latin typeface="Times New Roman"/>
                <a:ea typeface="Times New Roman"/>
                <a:cs typeface="Times New Roman"/>
                <a:sym typeface="Times New Roman"/>
              </a:rPr>
              <a:t>Medicare Part B rebates begin in </a:t>
            </a:r>
            <a:r>
              <a:rPr lang="en-US" sz="5600" b="1" dirty="0">
                <a:latin typeface="Times New Roman"/>
                <a:ea typeface="Times New Roman"/>
                <a:cs typeface="Times New Roman"/>
                <a:sym typeface="Times New Roman"/>
              </a:rPr>
              <a:t>April 2023</a:t>
            </a:r>
            <a:r>
              <a:rPr lang="en-US" sz="5600" dirty="0">
                <a:latin typeface="Times New Roman"/>
                <a:ea typeface="Times New Roman"/>
                <a:cs typeface="Times New Roman"/>
                <a:sym typeface="Times New Roman"/>
              </a:rPr>
              <a:t>.</a:t>
            </a:r>
            <a:endParaRPr dirty="0"/>
          </a:p>
          <a:p>
            <a:pPr marL="742950" lvl="1" indent="-285750" algn="l" rtl="0">
              <a:spcBef>
                <a:spcPts val="1000"/>
              </a:spcBef>
              <a:spcAft>
                <a:spcPts val="0"/>
              </a:spcAft>
              <a:buSzPct val="80000"/>
              <a:buChar char="►"/>
            </a:pPr>
            <a:r>
              <a:rPr lang="en-US" sz="5600" dirty="0">
                <a:latin typeface="Times New Roman"/>
                <a:ea typeface="Times New Roman"/>
                <a:cs typeface="Times New Roman"/>
                <a:sym typeface="Times New Roman"/>
              </a:rPr>
              <a:t>Pharmaceutical manufacturers that increase the cost of a drug (based on Average Manufacturer Price (AMP)) faster than the inflation rate, must pay the overage to the Medicare trust fund.</a:t>
            </a:r>
            <a:endParaRPr dirty="0"/>
          </a:p>
          <a:p>
            <a:pPr marL="742950" lvl="1" indent="-285750" algn="l" rtl="0">
              <a:spcBef>
                <a:spcPts val="1000"/>
              </a:spcBef>
              <a:spcAft>
                <a:spcPts val="0"/>
              </a:spcAft>
              <a:buSzPct val="80000"/>
              <a:buChar char="►"/>
            </a:pPr>
            <a:r>
              <a:rPr lang="en-US" sz="5600" dirty="0">
                <a:latin typeface="Times New Roman"/>
                <a:ea typeface="Times New Roman"/>
                <a:cs typeface="Times New Roman"/>
                <a:sym typeface="Times New Roman"/>
              </a:rPr>
              <a:t>While these rebates only apply to Medicare, it is important to note that since the inflation increase is based on the amount of the AMP increases, and the AMP is the average price in sells of </a:t>
            </a:r>
            <a:r>
              <a:rPr lang="en-US" sz="5600" b="1" dirty="0">
                <a:latin typeface="Times New Roman"/>
                <a:ea typeface="Times New Roman"/>
                <a:cs typeface="Times New Roman"/>
                <a:sym typeface="Times New Roman"/>
              </a:rPr>
              <a:t>all</a:t>
            </a:r>
            <a:r>
              <a:rPr lang="en-US" sz="5600" dirty="0">
                <a:latin typeface="Times New Roman"/>
                <a:ea typeface="Times New Roman"/>
                <a:cs typeface="Times New Roman"/>
                <a:sym typeface="Times New Roman"/>
              </a:rPr>
              <a:t> payers, there is the potential for a positive impact on prices for private plans as well.</a:t>
            </a:r>
            <a:endParaRPr dirty="0"/>
          </a:p>
          <a:p>
            <a:pPr marL="342900" lvl="0" indent="-271780" algn="l" rtl="0">
              <a:spcBef>
                <a:spcPts val="1000"/>
              </a:spcBef>
              <a:spcAft>
                <a:spcPts val="0"/>
              </a:spcAft>
              <a:buSzPct val="80000"/>
              <a:buNone/>
            </a:pPr>
            <a:endParaRPr sz="5600" dirty="0">
              <a:latin typeface="Times New Roman"/>
              <a:ea typeface="Times New Roman"/>
              <a:cs typeface="Times New Roman"/>
              <a:sym typeface="Times New Roman"/>
            </a:endParaRPr>
          </a:p>
          <a:p>
            <a:pPr marL="342900" lvl="0" indent="-320040" algn="l" rtl="0">
              <a:spcBef>
                <a:spcPts val="1000"/>
              </a:spcBef>
              <a:spcAft>
                <a:spcPts val="0"/>
              </a:spcAft>
              <a:buSzPct val="79999"/>
              <a:buNone/>
            </a:pP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24"/>
          <p:cNvSpPr txBox="1">
            <a:spLocks noGrp="1"/>
          </p:cNvSpPr>
          <p:nvPr>
            <p:ph type="title"/>
          </p:nvPr>
        </p:nvSpPr>
        <p:spPr>
          <a:xfrm>
            <a:off x="677334" y="291548"/>
            <a:ext cx="8596668" cy="874643"/>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2500"/>
              <a:buFont typeface="Times New Roman"/>
              <a:buNone/>
            </a:pPr>
            <a:r>
              <a:rPr lang="en-US" sz="2500" b="1" dirty="0">
                <a:solidFill>
                  <a:schemeClr val="dk1"/>
                </a:solidFill>
                <a:latin typeface="Times New Roman"/>
                <a:ea typeface="Times New Roman"/>
                <a:cs typeface="Times New Roman"/>
                <a:sym typeface="Times New Roman"/>
              </a:rPr>
              <a:t>Prescription Medication Changes Under the </a:t>
            </a:r>
            <a:r>
              <a:rPr lang="en-US" sz="2500" b="1" i="1" dirty="0">
                <a:solidFill>
                  <a:schemeClr val="dk1"/>
                </a:solidFill>
                <a:latin typeface="Times New Roman"/>
                <a:ea typeface="Times New Roman"/>
                <a:cs typeface="Times New Roman"/>
                <a:sym typeface="Times New Roman"/>
              </a:rPr>
              <a:t>Inflation Reduction Act</a:t>
            </a:r>
            <a:endParaRPr sz="2500" dirty="0"/>
          </a:p>
        </p:txBody>
      </p:sp>
      <p:sp>
        <p:nvSpPr>
          <p:cNvPr id="349" name="Google Shape;349;p24"/>
          <p:cNvSpPr txBox="1">
            <a:spLocks noGrp="1"/>
          </p:cNvSpPr>
          <p:nvPr>
            <p:ph type="body" idx="1"/>
          </p:nvPr>
        </p:nvSpPr>
        <p:spPr>
          <a:xfrm>
            <a:off x="147247" y="1345096"/>
            <a:ext cx="9997292" cy="5400260"/>
          </a:xfrm>
          <a:prstGeom prst="rect">
            <a:avLst/>
          </a:prstGeom>
          <a:noFill/>
          <a:ln>
            <a:noFill/>
          </a:ln>
        </p:spPr>
        <p:txBody>
          <a:bodyPr spcFirstLastPara="1" wrap="square" lIns="91425" tIns="45700" rIns="91425" bIns="45700" anchor="t" anchorCtr="0">
            <a:normAutofit fontScale="47500" lnSpcReduction="20000"/>
          </a:bodyPr>
          <a:lstStyle/>
          <a:p>
            <a:pPr marL="342900" lvl="0" indent="-342900" algn="l" rtl="0">
              <a:spcBef>
                <a:spcPts val="0"/>
              </a:spcBef>
              <a:spcAft>
                <a:spcPts val="0"/>
              </a:spcAft>
              <a:buSzPct val="80000"/>
              <a:buChar char="►"/>
            </a:pPr>
            <a:r>
              <a:rPr lang="en-US" sz="3400" dirty="0">
                <a:solidFill>
                  <a:schemeClr val="dk1"/>
                </a:solidFill>
                <a:latin typeface="Times New Roman"/>
                <a:ea typeface="Times New Roman"/>
                <a:cs typeface="Times New Roman"/>
                <a:sym typeface="Times New Roman"/>
              </a:rPr>
              <a:t>The Department of Health and Human Services released reports that illustrate potential positive impact of the </a:t>
            </a:r>
            <a:r>
              <a:rPr lang="en-US" sz="3400" i="1" dirty="0">
                <a:solidFill>
                  <a:schemeClr val="dk1"/>
                </a:solidFill>
                <a:latin typeface="Times New Roman"/>
                <a:ea typeface="Times New Roman"/>
                <a:cs typeface="Times New Roman"/>
                <a:sym typeface="Times New Roman"/>
              </a:rPr>
              <a:t>Inflation Reduction Act </a:t>
            </a:r>
            <a:r>
              <a:rPr lang="en-US" sz="3400" dirty="0">
                <a:solidFill>
                  <a:schemeClr val="dk1"/>
                </a:solidFill>
                <a:latin typeface="Times New Roman"/>
                <a:ea typeface="Times New Roman"/>
                <a:cs typeface="Times New Roman"/>
                <a:sym typeface="Times New Roman"/>
              </a:rPr>
              <a:t>on prescription drug prices</a:t>
            </a:r>
            <a:endParaRPr sz="3400" b="1" dirty="0">
              <a:solidFill>
                <a:schemeClr val="dk1"/>
              </a:solidFill>
              <a:latin typeface="Times New Roman"/>
              <a:ea typeface="Times New Roman"/>
              <a:cs typeface="Times New Roman"/>
              <a:sym typeface="Times New Roman"/>
            </a:endParaRPr>
          </a:p>
          <a:p>
            <a:pPr marL="742950" lvl="1" indent="-285750" algn="l" rtl="0">
              <a:spcBef>
                <a:spcPts val="1000"/>
              </a:spcBef>
              <a:spcAft>
                <a:spcPts val="0"/>
              </a:spcAft>
              <a:buSzPct val="80000"/>
              <a:buChar char="►"/>
            </a:pPr>
            <a:r>
              <a:rPr lang="en-US" sz="3400" dirty="0">
                <a:solidFill>
                  <a:schemeClr val="dk1"/>
                </a:solidFill>
                <a:latin typeface="Times New Roman"/>
                <a:ea typeface="Times New Roman"/>
                <a:cs typeface="Times New Roman"/>
                <a:sym typeface="Times New Roman"/>
              </a:rPr>
              <a:t>The reports track drug costs from 2016-2022 and address how the inflation rebates in the </a:t>
            </a:r>
            <a:r>
              <a:rPr lang="en-US" sz="3400" i="1" dirty="0">
                <a:solidFill>
                  <a:schemeClr val="dk1"/>
                </a:solidFill>
                <a:latin typeface="Times New Roman"/>
                <a:ea typeface="Times New Roman"/>
                <a:cs typeface="Times New Roman"/>
                <a:sym typeface="Times New Roman"/>
              </a:rPr>
              <a:t>Inflation Reduction Act would protect Medicare beneficiaries from rising drug costs.</a:t>
            </a:r>
            <a:endParaRPr dirty="0"/>
          </a:p>
          <a:p>
            <a:pPr marL="742950" lvl="1" indent="-285750" algn="l" rtl="0">
              <a:spcBef>
                <a:spcPts val="1000"/>
              </a:spcBef>
              <a:spcAft>
                <a:spcPts val="0"/>
              </a:spcAft>
              <a:buSzPct val="80000"/>
              <a:buChar char="►"/>
            </a:pPr>
            <a:r>
              <a:rPr lang="en-US" sz="3400" u="sng" dirty="0">
                <a:solidFill>
                  <a:schemeClr val="dk1"/>
                </a:solidFill>
                <a:latin typeface="Times New Roman"/>
                <a:ea typeface="Times New Roman"/>
                <a:cs typeface="Times New Roman"/>
                <a:sym typeface="Times New Roman"/>
              </a:rPr>
              <a:t>Key Findings</a:t>
            </a:r>
            <a:endParaRPr sz="3400" b="1" u="sng" dirty="0">
              <a:solidFill>
                <a:schemeClr val="dk1"/>
              </a:solidFill>
              <a:latin typeface="Times New Roman"/>
              <a:ea typeface="Times New Roman"/>
              <a:cs typeface="Times New Roman"/>
              <a:sym typeface="Times New Roman"/>
            </a:endParaRPr>
          </a:p>
          <a:p>
            <a:pPr marL="1143000" lvl="2" indent="-228600" algn="l" rtl="0">
              <a:spcBef>
                <a:spcPts val="1000"/>
              </a:spcBef>
              <a:spcAft>
                <a:spcPts val="0"/>
              </a:spcAft>
              <a:buSzPct val="80000"/>
              <a:buChar char="►"/>
            </a:pPr>
            <a:r>
              <a:rPr lang="en-US" sz="3400" b="1" dirty="0">
                <a:solidFill>
                  <a:schemeClr val="dk1"/>
                </a:solidFill>
                <a:latin typeface="Times New Roman"/>
                <a:ea typeface="Times New Roman"/>
                <a:cs typeface="Times New Roman"/>
                <a:sym typeface="Times New Roman"/>
              </a:rPr>
              <a:t>The Department of Health and Human Services’ analyses of prescription drug prices from 2016-2022 show that if the </a:t>
            </a:r>
            <a:r>
              <a:rPr lang="en-US" sz="3400" b="1" i="1" dirty="0">
                <a:solidFill>
                  <a:schemeClr val="dk1"/>
                </a:solidFill>
                <a:latin typeface="Times New Roman"/>
                <a:ea typeface="Times New Roman"/>
                <a:cs typeface="Times New Roman"/>
                <a:sym typeface="Times New Roman"/>
              </a:rPr>
              <a:t>Inflation Reduction Act</a:t>
            </a:r>
            <a:r>
              <a:rPr lang="en-US" sz="3400" b="1" dirty="0">
                <a:solidFill>
                  <a:schemeClr val="dk1"/>
                </a:solidFill>
                <a:latin typeface="Times New Roman"/>
                <a:ea typeface="Times New Roman"/>
                <a:cs typeface="Times New Roman"/>
                <a:sym typeface="Times New Roman"/>
              </a:rPr>
              <a:t> had been in place from July 2021 to July 2022, more than 1,200 prescription drugs potentially would have been subject to the new provision requiring drug manufacturers to pay rebates to Medicare if they enact price increases greater than inflation for drugs. </a:t>
            </a:r>
            <a:endParaRPr sz="3400" b="1" dirty="0">
              <a:solidFill>
                <a:schemeClr val="dk1"/>
              </a:solidFill>
              <a:latin typeface="Times New Roman"/>
              <a:ea typeface="Times New Roman"/>
              <a:cs typeface="Times New Roman"/>
              <a:sym typeface="Times New Roman"/>
            </a:endParaRPr>
          </a:p>
          <a:p>
            <a:pPr marL="1600200" lvl="3" indent="-228600" algn="l" rtl="0">
              <a:spcBef>
                <a:spcPts val="1000"/>
              </a:spcBef>
              <a:spcAft>
                <a:spcPts val="0"/>
              </a:spcAft>
              <a:buSzPct val="80000"/>
              <a:buChar char="►"/>
            </a:pPr>
            <a:r>
              <a:rPr lang="en-US" sz="3200" dirty="0">
                <a:solidFill>
                  <a:schemeClr val="dk1"/>
                </a:solidFill>
                <a:latin typeface="Times New Roman"/>
                <a:ea typeface="Times New Roman"/>
                <a:cs typeface="Times New Roman"/>
                <a:sym typeface="Times New Roman"/>
              </a:rPr>
              <a:t>Price increases on those drugs in the month the price change took effect averaged more than 30%.  Essentially, there were 1,216 products whose price increases during the twelve-month period from July 2021 to July 2022 exceeded the inflation rate of 8.5% for that time period.  The average price increase for these drugs was 31.6%.</a:t>
            </a:r>
            <a:endParaRPr sz="3200" b="1" dirty="0">
              <a:solidFill>
                <a:schemeClr val="dk1"/>
              </a:solidFill>
              <a:latin typeface="Times New Roman"/>
              <a:ea typeface="Times New Roman"/>
              <a:cs typeface="Times New Roman"/>
              <a:sym typeface="Times New Roman"/>
            </a:endParaRPr>
          </a:p>
          <a:p>
            <a:pPr marL="1143000" lvl="2" indent="-228600" algn="l" rtl="0">
              <a:spcBef>
                <a:spcPts val="1000"/>
              </a:spcBef>
              <a:spcAft>
                <a:spcPts val="0"/>
              </a:spcAft>
              <a:buSzPct val="80000"/>
              <a:buChar char="►"/>
            </a:pPr>
            <a:r>
              <a:rPr lang="en-US" sz="3400" b="1" dirty="0">
                <a:solidFill>
                  <a:schemeClr val="dk1"/>
                </a:solidFill>
                <a:latin typeface="Times New Roman"/>
                <a:ea typeface="Times New Roman"/>
                <a:cs typeface="Times New Roman"/>
                <a:sym typeface="Times New Roman"/>
              </a:rPr>
              <a:t>In January 2022, the average list price increase was nearly $150 per drug (10%), and in July 2022, it was $250 (7.8%).</a:t>
            </a:r>
            <a:endParaRPr dirty="0"/>
          </a:p>
          <a:p>
            <a:pPr marL="742950" lvl="1" indent="-285750" algn="l" rtl="0">
              <a:spcBef>
                <a:spcPts val="1000"/>
              </a:spcBef>
              <a:spcAft>
                <a:spcPts val="0"/>
              </a:spcAft>
              <a:buSzPct val="80000"/>
              <a:buChar char="►"/>
            </a:pPr>
            <a:r>
              <a:rPr lang="en-US" sz="3400" dirty="0">
                <a:solidFill>
                  <a:schemeClr val="dk1"/>
                </a:solidFill>
                <a:latin typeface="Times New Roman"/>
                <a:ea typeface="Times New Roman"/>
                <a:cs typeface="Times New Roman"/>
                <a:sym typeface="Times New Roman"/>
              </a:rPr>
              <a:t>The publication of these reports coincides with a key date related to a provision of the </a:t>
            </a:r>
            <a:r>
              <a:rPr lang="en-US" sz="3400" i="1" dirty="0">
                <a:solidFill>
                  <a:schemeClr val="dk1"/>
                </a:solidFill>
                <a:latin typeface="Times New Roman"/>
                <a:ea typeface="Times New Roman"/>
                <a:cs typeface="Times New Roman"/>
                <a:sym typeface="Times New Roman"/>
              </a:rPr>
              <a:t>Inflation Reduction Act</a:t>
            </a:r>
            <a:r>
              <a:rPr lang="en-US" sz="3400" dirty="0">
                <a:solidFill>
                  <a:schemeClr val="dk1"/>
                </a:solidFill>
                <a:latin typeface="Times New Roman"/>
                <a:ea typeface="Times New Roman"/>
                <a:cs typeface="Times New Roman"/>
                <a:sym typeface="Times New Roman"/>
              </a:rPr>
              <a:t>, which requires drug manufacturers to pay rebates for drugs in Medicare Part D whose price increases exceed inflation for the 12-month period beginning October 1, 2022.  A similar provision for Part B drugs takes effect beginning in January 2023.</a:t>
            </a:r>
            <a:endParaRPr dirty="0"/>
          </a:p>
          <a:p>
            <a:pPr marL="742950" lvl="1" indent="-285750" algn="l" rtl="0">
              <a:spcBef>
                <a:spcPts val="1000"/>
              </a:spcBef>
              <a:spcAft>
                <a:spcPts val="0"/>
              </a:spcAft>
              <a:buSzPct val="80000"/>
              <a:buChar char="►"/>
            </a:pPr>
            <a:r>
              <a:rPr lang="en-US" sz="3400" dirty="0">
                <a:solidFill>
                  <a:schemeClr val="dk1"/>
                </a:solidFill>
                <a:latin typeface="Times New Roman"/>
                <a:ea typeface="Times New Roman"/>
                <a:cs typeface="Times New Roman"/>
                <a:sym typeface="Times New Roman"/>
              </a:rPr>
              <a:t>In addition, the </a:t>
            </a:r>
            <a:r>
              <a:rPr lang="en-US" sz="3400" i="1" dirty="0">
                <a:solidFill>
                  <a:schemeClr val="dk1"/>
                </a:solidFill>
                <a:latin typeface="Times New Roman"/>
                <a:ea typeface="Times New Roman"/>
                <a:cs typeface="Times New Roman"/>
                <a:sym typeface="Times New Roman"/>
              </a:rPr>
              <a:t>Inflation Reduction Act</a:t>
            </a:r>
            <a:r>
              <a:rPr lang="en-US" sz="3400" dirty="0">
                <a:solidFill>
                  <a:schemeClr val="dk1"/>
                </a:solidFill>
                <a:latin typeface="Times New Roman"/>
                <a:ea typeface="Times New Roman"/>
                <a:cs typeface="Times New Roman"/>
                <a:sym typeface="Times New Roman"/>
              </a:rPr>
              <a:t> requires the federal government to negotiate drug prices on certain high spending prescription drugs for Medicare beneficiaries.</a:t>
            </a:r>
            <a:endParaRPr sz="3400" b="1" dirty="0">
              <a:solidFill>
                <a:schemeClr val="dk1"/>
              </a:solidFill>
              <a:latin typeface="Times New Roman"/>
              <a:ea typeface="Times New Roman"/>
              <a:cs typeface="Times New Roman"/>
              <a:sym typeface="Times New Roman"/>
            </a:endParaRPr>
          </a:p>
          <a:p>
            <a:pPr marL="342900" lvl="0" indent="-299466" algn="l" rtl="0">
              <a:spcBef>
                <a:spcPts val="1000"/>
              </a:spcBef>
              <a:spcAft>
                <a:spcPts val="0"/>
              </a:spcAft>
              <a:buSzPct val="79999"/>
              <a:buNone/>
            </a:pP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6" name="Google Shape;356;g174694f81fd_0_53"/>
          <p:cNvSpPr txBox="1">
            <a:spLocks noGrp="1"/>
          </p:cNvSpPr>
          <p:nvPr>
            <p:ph type="body" idx="1"/>
          </p:nvPr>
        </p:nvSpPr>
        <p:spPr>
          <a:xfrm>
            <a:off x="677334" y="2160589"/>
            <a:ext cx="8596800" cy="38808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sz="5000" b="1" dirty="0">
                <a:latin typeface="Times New Roman" panose="02020603050405020304" pitchFamily="18" charset="0"/>
                <a:cs typeface="Times New Roman" panose="02020603050405020304" pitchFamily="18" charset="0"/>
              </a:rPr>
              <a:t>Wellness and Mental Health Programs</a:t>
            </a:r>
            <a:endParaRPr sz="5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25"/>
          <p:cNvSpPr txBox="1">
            <a:spLocks noGrp="1"/>
          </p:cNvSpPr>
          <p:nvPr>
            <p:ph type="title"/>
          </p:nvPr>
        </p:nvSpPr>
        <p:spPr>
          <a:xfrm>
            <a:off x="836360" y="351183"/>
            <a:ext cx="8596668" cy="78187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Times New Roman"/>
              <a:buNone/>
            </a:pPr>
            <a:r>
              <a:rPr lang="en-US" b="1" dirty="0">
                <a:solidFill>
                  <a:schemeClr val="dk1"/>
                </a:solidFill>
                <a:latin typeface="Times New Roman"/>
                <a:ea typeface="Times New Roman"/>
                <a:cs typeface="Times New Roman"/>
                <a:sym typeface="Times New Roman"/>
              </a:rPr>
              <a:t>Preventive Wellness Employee Programs </a:t>
            </a:r>
            <a:endParaRPr dirty="0"/>
          </a:p>
        </p:txBody>
      </p:sp>
      <p:sp>
        <p:nvSpPr>
          <p:cNvPr id="362" name="Google Shape;362;p25"/>
          <p:cNvSpPr txBox="1">
            <a:spLocks noGrp="1"/>
          </p:cNvSpPr>
          <p:nvPr>
            <p:ph type="body" idx="1"/>
          </p:nvPr>
        </p:nvSpPr>
        <p:spPr>
          <a:xfrm>
            <a:off x="418915" y="1755913"/>
            <a:ext cx="9685867" cy="4558746"/>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400"/>
              <a:buChar char="►"/>
            </a:pPr>
            <a:r>
              <a:rPr lang="en-US" sz="3000" dirty="0">
                <a:latin typeface="Times New Roman"/>
                <a:ea typeface="Times New Roman"/>
                <a:cs typeface="Times New Roman"/>
                <a:sym typeface="Times New Roman"/>
              </a:rPr>
              <a:t>Workplace Wellness Programs</a:t>
            </a:r>
            <a:endParaRPr dirty="0"/>
          </a:p>
          <a:p>
            <a:pPr marL="742950" lvl="1" indent="-285750" algn="l" rtl="0">
              <a:spcBef>
                <a:spcPts val="1000"/>
              </a:spcBef>
              <a:spcAft>
                <a:spcPts val="0"/>
              </a:spcAft>
              <a:buSzPts val="2400"/>
              <a:buChar char="►"/>
            </a:pPr>
            <a:r>
              <a:rPr lang="en-US" sz="3000" dirty="0">
                <a:latin typeface="Times New Roman"/>
                <a:ea typeface="Times New Roman"/>
                <a:cs typeface="Times New Roman"/>
                <a:sym typeface="Times New Roman"/>
              </a:rPr>
              <a:t>Wellness Classes</a:t>
            </a:r>
            <a:endParaRPr dirty="0"/>
          </a:p>
          <a:p>
            <a:pPr marL="742950" lvl="1" indent="-285750" algn="l" rtl="0">
              <a:spcBef>
                <a:spcPts val="1000"/>
              </a:spcBef>
              <a:spcAft>
                <a:spcPts val="0"/>
              </a:spcAft>
              <a:buSzPts val="2400"/>
              <a:buChar char="►"/>
            </a:pPr>
            <a:r>
              <a:rPr lang="en-US" sz="3000" dirty="0">
                <a:latin typeface="Times New Roman"/>
                <a:ea typeface="Times New Roman"/>
                <a:cs typeface="Times New Roman"/>
                <a:sym typeface="Times New Roman"/>
              </a:rPr>
              <a:t>Extra leave</a:t>
            </a:r>
            <a:endParaRPr dirty="0"/>
          </a:p>
          <a:p>
            <a:pPr marL="0" lvl="0" indent="0" algn="l" rtl="0">
              <a:spcBef>
                <a:spcPts val="1000"/>
              </a:spcBef>
              <a:spcAft>
                <a:spcPts val="0"/>
              </a:spcAft>
              <a:buSzPts val="2400"/>
              <a:buNone/>
            </a:pPr>
            <a:endParaRPr sz="3000" dirty="0">
              <a:latin typeface="Times New Roman"/>
              <a:ea typeface="Times New Roman"/>
              <a:cs typeface="Times New Roman"/>
              <a:sym typeface="Times New Roman"/>
            </a:endParaRPr>
          </a:p>
          <a:p>
            <a:pPr marL="342900" lvl="0" indent="-342900" algn="l" rtl="0">
              <a:spcBef>
                <a:spcPts val="1000"/>
              </a:spcBef>
              <a:spcAft>
                <a:spcPts val="0"/>
              </a:spcAft>
              <a:buSzPts val="2400"/>
              <a:buChar char="►"/>
            </a:pPr>
            <a:r>
              <a:rPr lang="en-US" sz="3000" dirty="0">
                <a:latin typeface="Times New Roman"/>
                <a:ea typeface="Times New Roman"/>
                <a:cs typeface="Times New Roman"/>
                <a:sym typeface="Times New Roman"/>
              </a:rPr>
              <a:t>Preventive Care Programs</a:t>
            </a:r>
            <a:endParaRPr dirty="0"/>
          </a:p>
          <a:p>
            <a:pPr marL="742950" lvl="1" indent="-285750" algn="l" rtl="0">
              <a:spcBef>
                <a:spcPts val="1000"/>
              </a:spcBef>
              <a:spcAft>
                <a:spcPts val="0"/>
              </a:spcAft>
              <a:buSzPts val="2400"/>
              <a:buChar char="►"/>
            </a:pPr>
            <a:r>
              <a:rPr lang="en-US" sz="3000" dirty="0">
                <a:latin typeface="Times New Roman"/>
                <a:ea typeface="Times New Roman"/>
                <a:cs typeface="Times New Roman"/>
                <a:sym typeface="Times New Roman"/>
              </a:rPr>
              <a:t>Provider discounts for gym memberships, wellness/preventive screenings, and other wellness programs.</a:t>
            </a:r>
            <a:endParaRPr dirty="0"/>
          </a:p>
          <a:p>
            <a:pPr marL="742950" lvl="1" indent="-194309" algn="l" rtl="0">
              <a:spcBef>
                <a:spcPts val="1000"/>
              </a:spcBef>
              <a:spcAft>
                <a:spcPts val="0"/>
              </a:spcAft>
              <a:buSzPts val="1440"/>
              <a:buNone/>
            </a:pPr>
            <a:endParaRPr sz="1800" dirty="0">
              <a:latin typeface="Times New Roman"/>
              <a:ea typeface="Times New Roman"/>
              <a:cs typeface="Times New Roman"/>
              <a:sym typeface="Times New Roman"/>
            </a:endParaRPr>
          </a:p>
          <a:p>
            <a:pPr marL="342900" lvl="0" indent="-241300" algn="l" rtl="0">
              <a:spcBef>
                <a:spcPts val="1000"/>
              </a:spcBef>
              <a:spcAft>
                <a:spcPts val="0"/>
              </a:spcAft>
              <a:buSzPts val="1600"/>
              <a:buNone/>
            </a:pPr>
            <a:endParaRPr sz="2000" dirty="0">
              <a:latin typeface="Times New Roman"/>
              <a:ea typeface="Times New Roman"/>
              <a:cs typeface="Times New Roman"/>
              <a:sym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26"/>
          <p:cNvSpPr txBox="1">
            <a:spLocks noGrp="1"/>
          </p:cNvSpPr>
          <p:nvPr>
            <p:ph type="title"/>
          </p:nvPr>
        </p:nvSpPr>
        <p:spPr>
          <a:xfrm>
            <a:off x="677334" y="311426"/>
            <a:ext cx="8596668" cy="874643"/>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Times New Roman"/>
              <a:buNone/>
            </a:pPr>
            <a:r>
              <a:rPr lang="en-US" b="1" dirty="0">
                <a:solidFill>
                  <a:schemeClr val="dk1"/>
                </a:solidFill>
                <a:latin typeface="Times New Roman"/>
                <a:ea typeface="Times New Roman"/>
                <a:cs typeface="Times New Roman"/>
                <a:sym typeface="Times New Roman"/>
              </a:rPr>
              <a:t>Mental Health Parity</a:t>
            </a:r>
            <a:endParaRPr b="1" dirty="0">
              <a:solidFill>
                <a:schemeClr val="dk1"/>
              </a:solidFill>
              <a:latin typeface="Times New Roman"/>
              <a:ea typeface="Times New Roman"/>
              <a:cs typeface="Times New Roman"/>
              <a:sym typeface="Times New Roman"/>
            </a:endParaRPr>
          </a:p>
        </p:txBody>
      </p:sp>
      <p:sp>
        <p:nvSpPr>
          <p:cNvPr id="368" name="Google Shape;368;p26"/>
          <p:cNvSpPr txBox="1">
            <a:spLocks noGrp="1"/>
          </p:cNvSpPr>
          <p:nvPr>
            <p:ph type="body" idx="1"/>
          </p:nvPr>
        </p:nvSpPr>
        <p:spPr>
          <a:xfrm>
            <a:off x="273143" y="1338954"/>
            <a:ext cx="9970788" cy="504859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600"/>
              <a:buNone/>
            </a:pPr>
            <a:r>
              <a:rPr lang="en-US" sz="2000" b="1" dirty="0">
                <a:solidFill>
                  <a:srgbClr val="FF0000"/>
                </a:solidFill>
                <a:latin typeface="Times New Roman"/>
                <a:ea typeface="Times New Roman"/>
                <a:cs typeface="Times New Roman"/>
                <a:sym typeface="Times New Roman"/>
              </a:rPr>
              <a:t>**Please See Toolkit Documents**</a:t>
            </a:r>
            <a:endParaRPr dirty="0"/>
          </a:p>
          <a:p>
            <a:pPr marL="0" lvl="0" indent="0" algn="l" rtl="0">
              <a:spcBef>
                <a:spcPts val="1000"/>
              </a:spcBef>
              <a:spcAft>
                <a:spcPts val="0"/>
              </a:spcAft>
              <a:buSzPts val="1600"/>
              <a:buNone/>
            </a:pPr>
            <a:endParaRPr sz="2000" b="1" dirty="0">
              <a:solidFill>
                <a:srgbClr val="FF0000"/>
              </a:solidFill>
              <a:latin typeface="Times New Roman"/>
              <a:ea typeface="Times New Roman"/>
              <a:cs typeface="Times New Roman"/>
              <a:sym typeface="Times New Roman"/>
            </a:endParaRPr>
          </a:p>
          <a:p>
            <a:pPr marL="342900" lvl="0" indent="-342900" algn="l" rtl="0">
              <a:spcBef>
                <a:spcPts val="1000"/>
              </a:spcBef>
              <a:spcAft>
                <a:spcPts val="0"/>
              </a:spcAft>
              <a:buSzPts val="1600"/>
              <a:buChar char="►"/>
            </a:pPr>
            <a:r>
              <a:rPr lang="en-US" sz="2000" dirty="0">
                <a:solidFill>
                  <a:schemeClr val="dk1"/>
                </a:solidFill>
                <a:latin typeface="Times New Roman"/>
                <a:ea typeface="Times New Roman"/>
                <a:cs typeface="Times New Roman"/>
                <a:sym typeface="Times New Roman"/>
              </a:rPr>
              <a:t>Mental Health and Substance Use Disorder Benefit Parity and Questions to Ask:</a:t>
            </a:r>
            <a:endParaRPr dirty="0"/>
          </a:p>
          <a:p>
            <a:pPr marL="0" lvl="0" indent="0" algn="l" rtl="0">
              <a:spcBef>
                <a:spcPts val="1000"/>
              </a:spcBef>
              <a:spcAft>
                <a:spcPts val="0"/>
              </a:spcAft>
              <a:buSzPts val="1600"/>
              <a:buNone/>
            </a:pPr>
            <a:endParaRPr sz="2000" dirty="0">
              <a:solidFill>
                <a:schemeClr val="dk1"/>
              </a:solidFill>
              <a:latin typeface="Times New Roman"/>
              <a:ea typeface="Times New Roman"/>
              <a:cs typeface="Times New Roman"/>
              <a:sym typeface="Times New Roman"/>
            </a:endParaRPr>
          </a:p>
          <a:p>
            <a:pPr marL="742950" lvl="1" indent="-285750" algn="l" rtl="0">
              <a:spcBef>
                <a:spcPts val="1000"/>
              </a:spcBef>
              <a:spcAft>
                <a:spcPts val="0"/>
              </a:spcAft>
              <a:buSzPts val="1440"/>
              <a:buChar char="►"/>
            </a:pPr>
            <a:r>
              <a:rPr lang="en-US" sz="1800" dirty="0">
                <a:latin typeface="Times New Roman"/>
                <a:ea typeface="Times New Roman"/>
                <a:cs typeface="Times New Roman"/>
                <a:sym typeface="Times New Roman"/>
              </a:rPr>
              <a:t>Mental health and substance use disorder benefits and services must be comparable and/or less restrictive than those of medical/surgical benefits in terms of, for example:</a:t>
            </a:r>
            <a:endParaRPr dirty="0"/>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Deductibles, copayments, co-insurance.</a:t>
            </a:r>
            <a:endParaRPr dirty="0"/>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Treatment limits (e.g., visit limits,) </a:t>
            </a:r>
            <a:endParaRPr dirty="0"/>
          </a:p>
          <a:p>
            <a:pPr marL="1143000" lvl="2" indent="-228600" algn="l" rtl="0">
              <a:spcBef>
                <a:spcPts val="1000"/>
              </a:spcBef>
              <a:spcAft>
                <a:spcPts val="0"/>
              </a:spcAft>
              <a:buSzPts val="1440"/>
              <a:buChar char="►"/>
            </a:pPr>
            <a:r>
              <a:rPr lang="en-US" sz="1800" dirty="0">
                <a:latin typeface="Times New Roman"/>
                <a:ea typeface="Times New Roman"/>
                <a:cs typeface="Times New Roman"/>
                <a:sym typeface="Times New Roman"/>
              </a:rPr>
              <a:t>How treatment is accessed and under what conditions treatment is covered</a:t>
            </a:r>
            <a:endParaRPr dirty="0"/>
          </a:p>
          <a:p>
            <a:pPr marL="1600200" lvl="3" indent="-228600" algn="l" rtl="0">
              <a:spcBef>
                <a:spcPts val="1000"/>
              </a:spcBef>
              <a:spcAft>
                <a:spcPts val="0"/>
              </a:spcAft>
              <a:buSzPts val="1280"/>
              <a:buChar char="►"/>
            </a:pPr>
            <a:r>
              <a:rPr lang="en-US" sz="1600" dirty="0">
                <a:latin typeface="Times New Roman"/>
                <a:ea typeface="Times New Roman"/>
                <a:cs typeface="Times New Roman"/>
                <a:sym typeface="Times New Roman"/>
              </a:rPr>
              <a:t>Need for prior authorization </a:t>
            </a:r>
            <a:endParaRPr sz="1600" dirty="0">
              <a:latin typeface="Times New Roman"/>
              <a:ea typeface="Times New Roman"/>
              <a:cs typeface="Times New Roman"/>
              <a:sym typeface="Times New Roman"/>
            </a:endParaRPr>
          </a:p>
          <a:p>
            <a:pPr marL="457200" lvl="1" indent="0" algn="l" rtl="0">
              <a:spcBef>
                <a:spcPts val="1000"/>
              </a:spcBef>
              <a:spcAft>
                <a:spcPts val="0"/>
              </a:spcAft>
              <a:buSzPts val="1600"/>
              <a:buNone/>
            </a:pPr>
            <a:endParaRPr sz="2000" dirty="0">
              <a:latin typeface="Times New Roman"/>
              <a:ea typeface="Times New Roman"/>
              <a:cs typeface="Times New Roman"/>
              <a:sym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27"/>
          <p:cNvSpPr txBox="1">
            <a:spLocks noGrp="1"/>
          </p:cNvSpPr>
          <p:nvPr>
            <p:ph type="title"/>
          </p:nvPr>
        </p:nvSpPr>
        <p:spPr>
          <a:xfrm>
            <a:off x="677334" y="609600"/>
            <a:ext cx="8596668" cy="2895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Times New Roman"/>
              <a:buNone/>
            </a:pPr>
            <a:br>
              <a:rPr lang="en-US" dirty="0">
                <a:solidFill>
                  <a:schemeClr val="dk1"/>
                </a:solidFill>
                <a:latin typeface="Times New Roman"/>
                <a:ea typeface="Times New Roman"/>
                <a:cs typeface="Times New Roman"/>
                <a:sym typeface="Times New Roman"/>
              </a:rPr>
            </a:br>
            <a:br>
              <a:rPr lang="en-US" dirty="0">
                <a:solidFill>
                  <a:schemeClr val="dk1"/>
                </a:solidFill>
                <a:latin typeface="Times New Roman"/>
                <a:ea typeface="Times New Roman"/>
                <a:cs typeface="Times New Roman"/>
                <a:sym typeface="Times New Roman"/>
              </a:rPr>
            </a:br>
            <a:r>
              <a:rPr lang="en-US" dirty="0">
                <a:solidFill>
                  <a:schemeClr val="dk1"/>
                </a:solidFill>
                <a:latin typeface="Times New Roman"/>
                <a:ea typeface="Times New Roman"/>
                <a:cs typeface="Times New Roman"/>
                <a:sym typeface="Times New Roman"/>
              </a:rPr>
              <a:t>Questions?  </a:t>
            </a:r>
            <a:br>
              <a:rPr lang="en-US" dirty="0">
                <a:solidFill>
                  <a:schemeClr val="dk1"/>
                </a:solidFill>
                <a:latin typeface="Times New Roman"/>
                <a:ea typeface="Times New Roman"/>
                <a:cs typeface="Times New Roman"/>
                <a:sym typeface="Times New Roman"/>
              </a:rPr>
            </a:br>
            <a:br>
              <a:rPr lang="en-US" dirty="0">
                <a:solidFill>
                  <a:schemeClr val="dk1"/>
                </a:solidFill>
                <a:latin typeface="Times New Roman"/>
                <a:ea typeface="Times New Roman"/>
                <a:cs typeface="Times New Roman"/>
                <a:sym typeface="Times New Roman"/>
              </a:rPr>
            </a:br>
            <a:r>
              <a:rPr lang="en-US" dirty="0">
                <a:solidFill>
                  <a:schemeClr val="dk1"/>
                </a:solidFill>
                <a:latin typeface="Times New Roman"/>
                <a:ea typeface="Times New Roman"/>
                <a:cs typeface="Times New Roman"/>
                <a:sym typeface="Times New Roman"/>
              </a:rPr>
              <a:t>Thank you!  </a:t>
            </a:r>
            <a:endParaRPr dirty="0"/>
          </a:p>
        </p:txBody>
      </p:sp>
      <p:sp>
        <p:nvSpPr>
          <p:cNvPr id="374" name="Google Shape;374;p27"/>
          <p:cNvSpPr txBox="1">
            <a:spLocks noGrp="1"/>
          </p:cNvSpPr>
          <p:nvPr>
            <p:ph type="body" idx="1"/>
          </p:nvPr>
        </p:nvSpPr>
        <p:spPr>
          <a:xfrm>
            <a:off x="677334" y="3631581"/>
            <a:ext cx="8596668" cy="3226419"/>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440"/>
              <a:buNone/>
            </a:pPr>
            <a:endParaRPr dirty="0">
              <a:solidFill>
                <a:schemeClr val="dk1"/>
              </a:solidFill>
              <a:latin typeface="Times New Roman"/>
              <a:ea typeface="Times New Roman"/>
              <a:cs typeface="Times New Roman"/>
              <a:sym typeface="Times New Roman"/>
            </a:endParaRPr>
          </a:p>
          <a:p>
            <a:pPr marL="457200" lvl="1" indent="0" algn="ctr" rtl="0">
              <a:spcBef>
                <a:spcPts val="1000"/>
              </a:spcBef>
              <a:spcAft>
                <a:spcPts val="0"/>
              </a:spcAft>
              <a:buSzPts val="1600"/>
              <a:buNone/>
            </a:pPr>
            <a:r>
              <a:rPr lang="en-US" sz="2000" dirty="0">
                <a:latin typeface="Times New Roman"/>
                <a:ea typeface="Times New Roman"/>
                <a:cs typeface="Times New Roman"/>
                <a:sym typeface="Times New Roman"/>
              </a:rPr>
              <a:t>Derek Smith - </a:t>
            </a:r>
            <a:r>
              <a:rPr lang="en-US" sz="2000" u="sng" dirty="0">
                <a:solidFill>
                  <a:schemeClr val="hlink"/>
                </a:solidFill>
                <a:latin typeface="Times New Roman"/>
                <a:ea typeface="Times New Roman"/>
                <a:cs typeface="Times New Roman"/>
                <a:sym typeface="Times New Roman"/>
                <a:hlinkClick r:id="rId3"/>
              </a:rPr>
              <a:t>dereksmith@alpinedistrict.org</a:t>
            </a:r>
            <a:endParaRPr sz="2000" dirty="0">
              <a:latin typeface="Times New Roman"/>
              <a:ea typeface="Times New Roman"/>
              <a:cs typeface="Times New Roman"/>
              <a:sym typeface="Times New Roman"/>
            </a:endParaRPr>
          </a:p>
          <a:p>
            <a:pPr marL="0" lvl="0" indent="0" algn="ctr" rtl="0">
              <a:spcBef>
                <a:spcPts val="1000"/>
              </a:spcBef>
              <a:spcAft>
                <a:spcPts val="0"/>
              </a:spcAft>
              <a:buSzPts val="1600"/>
              <a:buNone/>
            </a:pPr>
            <a:r>
              <a:rPr lang="en-US" sz="2000" dirty="0">
                <a:solidFill>
                  <a:schemeClr val="dk1"/>
                </a:solidFill>
                <a:latin typeface="Times New Roman"/>
                <a:ea typeface="Times New Roman"/>
                <a:cs typeface="Times New Roman"/>
                <a:sym typeface="Times New Roman"/>
              </a:rPr>
              <a:t>Cynthia Blankenship – </a:t>
            </a:r>
            <a:r>
              <a:rPr lang="en-US" sz="2000" u="sng" dirty="0">
                <a:solidFill>
                  <a:schemeClr val="dk1"/>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cblankenship@nea.org</a:t>
            </a:r>
            <a:endParaRPr dirty="0"/>
          </a:p>
          <a:p>
            <a:pPr marL="0" lvl="0" indent="0" algn="ctr" rtl="0">
              <a:spcBef>
                <a:spcPts val="1000"/>
              </a:spcBef>
              <a:spcAft>
                <a:spcPts val="0"/>
              </a:spcAft>
              <a:buSzPts val="1440"/>
              <a:buNone/>
            </a:pPr>
            <a:endParaRPr dirty="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6" name="Google Shape;166;g174694f81fd_0_6"/>
          <p:cNvSpPr txBox="1">
            <a:spLocks noGrp="1"/>
          </p:cNvSpPr>
          <p:nvPr>
            <p:ph type="body" idx="1"/>
          </p:nvPr>
        </p:nvSpPr>
        <p:spPr>
          <a:xfrm>
            <a:off x="677334" y="2160589"/>
            <a:ext cx="8596800" cy="38808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sz="4000" b="1" dirty="0">
                <a:solidFill>
                  <a:schemeClr val="dk1"/>
                </a:solidFill>
                <a:latin typeface="Times New Roman"/>
                <a:ea typeface="Times New Roman"/>
                <a:cs typeface="Times New Roman"/>
                <a:sym typeface="Times New Roman"/>
              </a:rPr>
              <a:t>Formation of a Benefits Advisory Committee/Joint Health Committee</a:t>
            </a:r>
            <a:endParaRPr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4"/>
          <p:cNvSpPr txBox="1">
            <a:spLocks noGrp="1"/>
          </p:cNvSpPr>
          <p:nvPr>
            <p:ph type="title"/>
          </p:nvPr>
        </p:nvSpPr>
        <p:spPr>
          <a:xfrm>
            <a:off x="339436" y="609601"/>
            <a:ext cx="9358746" cy="656100"/>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accent1"/>
              </a:buClr>
              <a:buSzPct val="100000"/>
              <a:buFont typeface="Trebuchet MS"/>
              <a:buNone/>
            </a:pPr>
            <a:r>
              <a:rPr lang="en-US" sz="2800" dirty="0"/>
              <a:t>    </a:t>
            </a:r>
            <a:r>
              <a:rPr lang="en-US" sz="2800" b="1" dirty="0">
                <a:solidFill>
                  <a:schemeClr val="dk1"/>
                </a:solidFill>
                <a:latin typeface="Times New Roman"/>
                <a:ea typeface="Times New Roman"/>
                <a:cs typeface="Times New Roman"/>
                <a:sym typeface="Times New Roman"/>
              </a:rPr>
              <a:t>Benefits Advisory Committee/Joint Health Committee</a:t>
            </a:r>
            <a:br>
              <a:rPr lang="en-US" sz="3300" dirty="0">
                <a:latin typeface="Times New Roman"/>
                <a:ea typeface="Times New Roman"/>
                <a:cs typeface="Times New Roman"/>
                <a:sym typeface="Times New Roman"/>
              </a:rPr>
            </a:br>
            <a:endParaRPr sz="3300" dirty="0">
              <a:solidFill>
                <a:schemeClr val="dk1"/>
              </a:solidFill>
              <a:latin typeface="Times New Roman"/>
              <a:ea typeface="Times New Roman"/>
              <a:cs typeface="Times New Roman"/>
              <a:sym typeface="Times New Roman"/>
            </a:endParaRPr>
          </a:p>
        </p:txBody>
      </p:sp>
      <p:sp>
        <p:nvSpPr>
          <p:cNvPr id="173" name="Google Shape;173;p4"/>
          <p:cNvSpPr txBox="1">
            <a:spLocks noGrp="1"/>
          </p:cNvSpPr>
          <p:nvPr>
            <p:ph type="body" idx="1"/>
          </p:nvPr>
        </p:nvSpPr>
        <p:spPr>
          <a:xfrm>
            <a:off x="410817" y="1265701"/>
            <a:ext cx="9640957" cy="5466403"/>
          </a:xfrm>
          <a:prstGeom prst="rect">
            <a:avLst/>
          </a:prstGeom>
          <a:noFill/>
          <a:ln>
            <a:noFill/>
          </a:ln>
        </p:spPr>
        <p:txBody>
          <a:bodyPr spcFirstLastPara="1" wrap="square" lIns="91425" tIns="45700" rIns="91425" bIns="45700" anchor="t" anchorCtr="0">
            <a:normAutofit fontScale="47500" lnSpcReduction="20000"/>
          </a:bodyPr>
          <a:lstStyle/>
          <a:p>
            <a:pPr marL="342900" lvl="0" indent="-261620" algn="l" rtl="0">
              <a:spcBef>
                <a:spcPts val="0"/>
              </a:spcBef>
              <a:spcAft>
                <a:spcPts val="0"/>
              </a:spcAft>
              <a:buSzPct val="80000"/>
              <a:buNone/>
            </a:pPr>
            <a:endParaRPr sz="6400" dirty="0">
              <a:solidFill>
                <a:schemeClr val="dk1"/>
              </a:solidFill>
              <a:latin typeface="Times New Roman"/>
              <a:ea typeface="Times New Roman"/>
              <a:cs typeface="Times New Roman"/>
              <a:sym typeface="Times New Roman"/>
            </a:endParaRPr>
          </a:p>
          <a:p>
            <a:pPr marL="342900" lvl="0" indent="-393192" algn="l" rtl="0">
              <a:spcBef>
                <a:spcPts val="1000"/>
              </a:spcBef>
              <a:spcAft>
                <a:spcPts val="0"/>
              </a:spcAft>
              <a:buSzPct val="80000"/>
              <a:buChar char="►"/>
            </a:pPr>
            <a:r>
              <a:rPr lang="en-US" sz="6600" u="sng" dirty="0">
                <a:solidFill>
                  <a:schemeClr val="dk1"/>
                </a:solidFill>
                <a:latin typeface="Times New Roman"/>
                <a:ea typeface="Times New Roman"/>
                <a:cs typeface="Times New Roman"/>
                <a:sym typeface="Times New Roman"/>
              </a:rPr>
              <a:t>Bargaining for a BAC - The creation of the BAC is, generally, bargained.</a:t>
            </a:r>
            <a:endParaRPr dirty="0"/>
          </a:p>
          <a:p>
            <a:pPr marL="742950" lvl="1" indent="-336042" algn="l" rtl="0">
              <a:spcBef>
                <a:spcPts val="1000"/>
              </a:spcBef>
              <a:spcAft>
                <a:spcPts val="0"/>
              </a:spcAft>
              <a:buSzPct val="80000"/>
              <a:buChar char="►"/>
            </a:pPr>
            <a:r>
              <a:rPr lang="en-US" sz="6600" dirty="0">
                <a:solidFill>
                  <a:schemeClr val="dk1"/>
                </a:solidFill>
                <a:latin typeface="Times New Roman"/>
                <a:ea typeface="Times New Roman"/>
                <a:cs typeface="Times New Roman"/>
                <a:sym typeface="Times New Roman"/>
              </a:rPr>
              <a:t>If there is pushback on forming or being part of a Health Committee, what is your leverage?</a:t>
            </a:r>
            <a:endParaRPr dirty="0"/>
          </a:p>
          <a:p>
            <a:pPr marL="1143000" lvl="2" indent="-278892" algn="l" rtl="0">
              <a:spcBef>
                <a:spcPts val="1000"/>
              </a:spcBef>
              <a:spcAft>
                <a:spcPts val="0"/>
              </a:spcAft>
              <a:buSzPct val="80000"/>
              <a:buChar char="►"/>
            </a:pPr>
            <a:r>
              <a:rPr lang="en-US" sz="6600" dirty="0">
                <a:solidFill>
                  <a:schemeClr val="dk1"/>
                </a:solidFill>
                <a:latin typeface="Times New Roman"/>
                <a:ea typeface="Times New Roman"/>
                <a:cs typeface="Times New Roman"/>
                <a:sym typeface="Times New Roman"/>
              </a:rPr>
              <a:t>Helps with recruitment and retention.</a:t>
            </a:r>
            <a:endParaRPr dirty="0"/>
          </a:p>
          <a:p>
            <a:pPr marL="1143000" lvl="2" indent="-278892" algn="l" rtl="0">
              <a:spcBef>
                <a:spcPts val="1000"/>
              </a:spcBef>
              <a:spcAft>
                <a:spcPts val="0"/>
              </a:spcAft>
              <a:buSzPct val="80000"/>
              <a:buChar char="►"/>
            </a:pPr>
            <a:r>
              <a:rPr lang="en-US" sz="6600" dirty="0">
                <a:solidFill>
                  <a:schemeClr val="dk1"/>
                </a:solidFill>
                <a:latin typeface="Times New Roman"/>
                <a:ea typeface="Times New Roman"/>
                <a:cs typeface="Times New Roman"/>
                <a:sym typeface="Times New Roman"/>
              </a:rPr>
              <a:t>Educator shortage and need to improve benefit package.</a:t>
            </a:r>
            <a:endParaRPr dirty="0"/>
          </a:p>
          <a:p>
            <a:pPr marL="1143000" lvl="2" indent="-278892" algn="l" rtl="0">
              <a:spcBef>
                <a:spcPts val="1000"/>
              </a:spcBef>
              <a:spcAft>
                <a:spcPts val="0"/>
              </a:spcAft>
              <a:buSzPct val="80000"/>
              <a:buChar char="►"/>
            </a:pPr>
            <a:r>
              <a:rPr lang="en-US" sz="6600" dirty="0">
                <a:solidFill>
                  <a:schemeClr val="dk1"/>
                </a:solidFill>
                <a:latin typeface="Times New Roman"/>
                <a:ea typeface="Times New Roman"/>
                <a:cs typeface="Times New Roman"/>
                <a:sym typeface="Times New Roman"/>
              </a:rPr>
              <a:t>Reduction in number of grievances.</a:t>
            </a:r>
            <a:endParaRPr dirty="0"/>
          </a:p>
          <a:p>
            <a:pPr marL="1143000" lvl="2" indent="-278892" algn="l" rtl="0">
              <a:spcBef>
                <a:spcPts val="1000"/>
              </a:spcBef>
              <a:spcAft>
                <a:spcPts val="0"/>
              </a:spcAft>
              <a:buSzPct val="80000"/>
              <a:buChar char="►"/>
            </a:pPr>
            <a:r>
              <a:rPr lang="en-US" sz="6600" dirty="0">
                <a:solidFill>
                  <a:schemeClr val="dk1"/>
                </a:solidFill>
                <a:latin typeface="Times New Roman"/>
                <a:ea typeface="Times New Roman"/>
                <a:cs typeface="Times New Roman"/>
                <a:sym typeface="Times New Roman"/>
              </a:rPr>
              <a:t>Can result in a more successful and efficient bargaining process.</a:t>
            </a:r>
            <a:endParaRPr dirty="0"/>
          </a:p>
          <a:p>
            <a:pPr marL="914400" lvl="2" indent="0" algn="l" rtl="0">
              <a:spcBef>
                <a:spcPts val="1000"/>
              </a:spcBef>
              <a:spcAft>
                <a:spcPts val="0"/>
              </a:spcAft>
              <a:buSzPct val="80000"/>
              <a:buNone/>
            </a:pPr>
            <a:endParaRPr sz="6600" dirty="0">
              <a:solidFill>
                <a:schemeClr val="dk1"/>
              </a:solidFill>
              <a:latin typeface="Times New Roman"/>
              <a:ea typeface="Times New Roman"/>
              <a:cs typeface="Times New Roman"/>
              <a:sym typeface="Times New Roman"/>
            </a:endParaRPr>
          </a:p>
          <a:p>
            <a:pPr marL="742950" lvl="1" indent="-265430" algn="l" rtl="0">
              <a:spcBef>
                <a:spcPts val="1000"/>
              </a:spcBef>
              <a:spcAft>
                <a:spcPts val="0"/>
              </a:spcAft>
              <a:buSzPct val="800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174694f81fd_0_0"/>
          <p:cNvSpPr txBox="1">
            <a:spLocks noGrp="1"/>
          </p:cNvSpPr>
          <p:nvPr>
            <p:ph type="title"/>
          </p:nvPr>
        </p:nvSpPr>
        <p:spPr>
          <a:xfrm>
            <a:off x="677325" y="609600"/>
            <a:ext cx="8596800" cy="825000"/>
          </a:xfrm>
          <a:prstGeom prst="rect">
            <a:avLst/>
          </a:prstGeom>
        </p:spPr>
        <p:txBody>
          <a:bodyPr spcFirstLastPara="1" wrap="square" lIns="91425" tIns="45700" rIns="91425" bIns="45700" anchor="t" anchorCtr="0">
            <a:normAutofit/>
          </a:bodyPr>
          <a:lstStyle/>
          <a:p>
            <a:pPr marL="0" lvl="0" indent="0" algn="ctr" rtl="0">
              <a:spcBef>
                <a:spcPts val="0"/>
              </a:spcBef>
              <a:spcAft>
                <a:spcPts val="0"/>
              </a:spcAft>
              <a:buClr>
                <a:schemeClr val="accent1"/>
              </a:buClr>
              <a:buSzPts val="2800"/>
              <a:buFont typeface="Trebuchet MS"/>
              <a:buNone/>
            </a:pPr>
            <a:r>
              <a:rPr lang="en-US" sz="2800" b="1" dirty="0">
                <a:solidFill>
                  <a:schemeClr val="dk1"/>
                </a:solidFill>
                <a:latin typeface="Times New Roman"/>
                <a:ea typeface="Times New Roman"/>
                <a:cs typeface="Times New Roman"/>
                <a:sym typeface="Times New Roman"/>
              </a:rPr>
              <a:t>BAC/Joint Health Committee (#2)</a:t>
            </a:r>
            <a:endParaRPr dirty="0"/>
          </a:p>
        </p:txBody>
      </p:sp>
      <p:sp>
        <p:nvSpPr>
          <p:cNvPr id="180" name="Google Shape;180;g174694f81fd_0_0"/>
          <p:cNvSpPr txBox="1">
            <a:spLocks noGrp="1"/>
          </p:cNvSpPr>
          <p:nvPr>
            <p:ph type="body" idx="1"/>
          </p:nvPr>
        </p:nvSpPr>
        <p:spPr>
          <a:xfrm>
            <a:off x="677325" y="1532100"/>
            <a:ext cx="8596800" cy="5077800"/>
          </a:xfrm>
          <a:prstGeom prst="rect">
            <a:avLst/>
          </a:prstGeom>
        </p:spPr>
        <p:txBody>
          <a:bodyPr spcFirstLastPara="1" wrap="square" lIns="91425" tIns="45700" rIns="91425" bIns="45700" anchor="t" anchorCtr="0">
            <a:normAutofit fontScale="25000" lnSpcReduction="20000"/>
          </a:bodyPr>
          <a:lstStyle/>
          <a:p>
            <a:pPr marL="342900" lvl="0" indent="-374650" algn="l" rtl="0">
              <a:spcBef>
                <a:spcPts val="1000"/>
              </a:spcBef>
              <a:spcAft>
                <a:spcPts val="0"/>
              </a:spcAft>
              <a:buSzPct val="84761"/>
              <a:buChar char="►"/>
            </a:pPr>
            <a:r>
              <a:rPr lang="en-US" sz="8400" u="sng" dirty="0">
                <a:solidFill>
                  <a:schemeClr val="dk1"/>
                </a:solidFill>
                <a:latin typeface="Times New Roman"/>
                <a:ea typeface="Times New Roman"/>
                <a:cs typeface="Times New Roman"/>
                <a:sym typeface="Times New Roman"/>
              </a:rPr>
              <a:t>Role of the BAC</a:t>
            </a:r>
            <a:endParaRPr sz="3800" u="sng" dirty="0">
              <a:solidFill>
                <a:schemeClr val="dk1"/>
              </a:solidFill>
            </a:endParaRPr>
          </a:p>
          <a:p>
            <a:pPr marL="742950" lvl="1" indent="-317500" algn="l" rtl="0">
              <a:spcBef>
                <a:spcPts val="1000"/>
              </a:spcBef>
              <a:spcAft>
                <a:spcPts val="0"/>
              </a:spcAft>
              <a:buSzPct val="84761"/>
              <a:buChar char="►"/>
            </a:pPr>
            <a:r>
              <a:rPr lang="en-US" sz="8400" dirty="0">
                <a:solidFill>
                  <a:schemeClr val="dk1"/>
                </a:solidFill>
                <a:latin typeface="Times New Roman"/>
                <a:ea typeface="Times New Roman"/>
                <a:cs typeface="Times New Roman"/>
                <a:sym typeface="Times New Roman"/>
              </a:rPr>
              <a:t>BAC surveys members, analyzes data, gets into the details, and reports back to the bargaining team.</a:t>
            </a:r>
            <a:endParaRPr sz="3600" dirty="0"/>
          </a:p>
          <a:p>
            <a:pPr marL="742950" lvl="1" indent="-317500" algn="l" rtl="0">
              <a:spcBef>
                <a:spcPts val="1000"/>
              </a:spcBef>
              <a:spcAft>
                <a:spcPts val="0"/>
              </a:spcAft>
              <a:buSzPct val="84651"/>
              <a:buChar char="►"/>
            </a:pPr>
            <a:r>
              <a:rPr lang="en-US" sz="8600" dirty="0">
                <a:latin typeface="Times New Roman"/>
                <a:ea typeface="Times New Roman"/>
                <a:cs typeface="Times New Roman"/>
                <a:sym typeface="Times New Roman"/>
              </a:rPr>
              <a:t>Prior to the negotiations, you know what to ask based on the data collected and analyzed.</a:t>
            </a:r>
            <a:endParaRPr sz="8400" dirty="0">
              <a:latin typeface="Times New Roman"/>
              <a:ea typeface="Times New Roman"/>
              <a:cs typeface="Times New Roman"/>
              <a:sym typeface="Times New Roman"/>
            </a:endParaRPr>
          </a:p>
          <a:p>
            <a:pPr marL="742950" lvl="1" indent="-317500" algn="l" rtl="0">
              <a:spcBef>
                <a:spcPts val="1000"/>
              </a:spcBef>
              <a:spcAft>
                <a:spcPts val="0"/>
              </a:spcAft>
              <a:buSzPct val="84761"/>
              <a:buChar char="►"/>
            </a:pPr>
            <a:r>
              <a:rPr lang="en-US" sz="8400" dirty="0">
                <a:solidFill>
                  <a:schemeClr val="dk1"/>
                </a:solidFill>
                <a:latin typeface="Times New Roman"/>
                <a:ea typeface="Times New Roman"/>
                <a:cs typeface="Times New Roman"/>
                <a:sym typeface="Times New Roman"/>
              </a:rPr>
              <a:t>Allows labor and management an opportunity to openly discuss the benefit needs of employees and hear from consultants, health plan reps, etc., prior to bargaining.</a:t>
            </a:r>
            <a:endParaRPr sz="3600" dirty="0"/>
          </a:p>
          <a:p>
            <a:pPr marL="742950" lvl="1" indent="-317500" algn="l" rtl="0">
              <a:spcBef>
                <a:spcPts val="1000"/>
              </a:spcBef>
              <a:spcAft>
                <a:spcPts val="0"/>
              </a:spcAft>
              <a:buSzPct val="84761"/>
              <a:buChar char="►"/>
            </a:pPr>
            <a:r>
              <a:rPr lang="en-US" sz="8400" dirty="0">
                <a:latin typeface="Times New Roman"/>
                <a:ea typeface="Times New Roman"/>
                <a:cs typeface="Times New Roman"/>
                <a:sym typeface="Times New Roman"/>
              </a:rPr>
              <a:t>Union and employer get to weigh-in on plan issues and options under consideration.</a:t>
            </a:r>
            <a:endParaRPr sz="8400" dirty="0">
              <a:latin typeface="Times New Roman"/>
              <a:ea typeface="Times New Roman"/>
              <a:cs typeface="Times New Roman"/>
              <a:sym typeface="Times New Roman"/>
            </a:endParaRPr>
          </a:p>
          <a:p>
            <a:pPr marL="742950" lvl="1" indent="-317500" algn="l" rtl="0">
              <a:spcBef>
                <a:spcPts val="1000"/>
              </a:spcBef>
              <a:spcAft>
                <a:spcPts val="0"/>
              </a:spcAft>
              <a:buSzPct val="84761"/>
              <a:buChar char="►"/>
            </a:pPr>
            <a:r>
              <a:rPr lang="en-US" sz="8400" dirty="0">
                <a:latin typeface="Times New Roman"/>
                <a:ea typeface="Times New Roman"/>
                <a:cs typeface="Times New Roman"/>
                <a:sym typeface="Times New Roman"/>
              </a:rPr>
              <a:t>Promotes transparency of benefit needs. </a:t>
            </a:r>
            <a:endParaRPr sz="8400" dirty="0">
              <a:latin typeface="Times New Roman"/>
              <a:ea typeface="Times New Roman"/>
              <a:cs typeface="Times New Roman"/>
              <a:sym typeface="Times New Roman"/>
            </a:endParaRPr>
          </a:p>
          <a:p>
            <a:pPr marL="742950" lvl="1" indent="-317500" algn="l" rtl="0">
              <a:spcBef>
                <a:spcPts val="1000"/>
              </a:spcBef>
              <a:spcAft>
                <a:spcPts val="0"/>
              </a:spcAft>
              <a:buSzPct val="84761"/>
              <a:buChar char="►"/>
            </a:pPr>
            <a:r>
              <a:rPr lang="en-US" sz="8400" dirty="0">
                <a:latin typeface="Times New Roman"/>
                <a:ea typeface="Times New Roman"/>
                <a:cs typeface="Times New Roman"/>
                <a:sym typeface="Times New Roman"/>
              </a:rPr>
              <a:t>Avoids last minute data analyses and allows for better planning and strategizing.</a:t>
            </a:r>
            <a:endParaRPr sz="3600" dirty="0"/>
          </a:p>
          <a:p>
            <a:pPr marL="742950" lvl="1" indent="-317500" algn="l" rtl="0">
              <a:spcBef>
                <a:spcPts val="1000"/>
              </a:spcBef>
              <a:spcAft>
                <a:spcPts val="0"/>
              </a:spcAft>
              <a:buSzPct val="84761"/>
              <a:buChar char="►"/>
            </a:pPr>
            <a:r>
              <a:rPr lang="en-US" sz="8400" dirty="0">
                <a:latin typeface="Times New Roman"/>
                <a:ea typeface="Times New Roman"/>
                <a:cs typeface="Times New Roman"/>
                <a:sym typeface="Times New Roman"/>
              </a:rPr>
              <a:t>Asks health plan broker/plan/consultants questions about their role(s), compensation and if/why they recommend only certain plans.</a:t>
            </a:r>
            <a:endParaRPr sz="3600" dirty="0"/>
          </a:p>
          <a:p>
            <a:pPr marL="0" lvl="0" indent="0" algn="l" rtl="0">
              <a:spcBef>
                <a:spcPts val="1000"/>
              </a:spcBef>
              <a:spcAft>
                <a:spcPts val="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5"/>
          <p:cNvSpPr txBox="1">
            <a:spLocks noGrp="1"/>
          </p:cNvSpPr>
          <p:nvPr>
            <p:ph type="title"/>
          </p:nvPr>
        </p:nvSpPr>
        <p:spPr>
          <a:xfrm>
            <a:off x="677334" y="609600"/>
            <a:ext cx="8596668" cy="734291"/>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accent1"/>
              </a:buClr>
              <a:buSzPct val="100000"/>
              <a:buFont typeface="Trebuchet MS"/>
              <a:buNone/>
            </a:pPr>
            <a:r>
              <a:rPr lang="en-US" sz="2800" dirty="0"/>
              <a:t> </a:t>
            </a:r>
            <a:r>
              <a:rPr lang="en-US" sz="2800" b="1" dirty="0">
                <a:solidFill>
                  <a:schemeClr val="dk1"/>
                </a:solidFill>
                <a:latin typeface="Times New Roman"/>
                <a:ea typeface="Times New Roman"/>
                <a:cs typeface="Times New Roman"/>
                <a:sym typeface="Times New Roman"/>
              </a:rPr>
              <a:t>BAC/Joint Health Committee (#3)</a:t>
            </a:r>
            <a:br>
              <a:rPr lang="en-US" b="1" dirty="0">
                <a:latin typeface="Times New Roman"/>
                <a:ea typeface="Times New Roman"/>
                <a:cs typeface="Times New Roman"/>
                <a:sym typeface="Times New Roman"/>
              </a:rPr>
            </a:br>
            <a:endParaRPr dirty="0">
              <a:solidFill>
                <a:schemeClr val="dk1"/>
              </a:solidFill>
              <a:latin typeface="Times New Roman"/>
              <a:ea typeface="Times New Roman"/>
              <a:cs typeface="Times New Roman"/>
              <a:sym typeface="Times New Roman"/>
            </a:endParaRPr>
          </a:p>
        </p:txBody>
      </p:sp>
      <p:sp>
        <p:nvSpPr>
          <p:cNvPr id="186" name="Google Shape;186;p5"/>
          <p:cNvSpPr txBox="1">
            <a:spLocks noGrp="1"/>
          </p:cNvSpPr>
          <p:nvPr>
            <p:ph type="body" idx="1"/>
          </p:nvPr>
        </p:nvSpPr>
        <p:spPr>
          <a:xfrm>
            <a:off x="354764" y="1530626"/>
            <a:ext cx="9862661" cy="5227983"/>
          </a:xfrm>
          <a:prstGeom prst="rect">
            <a:avLst/>
          </a:prstGeom>
          <a:noFill/>
          <a:ln>
            <a:noFill/>
          </a:ln>
        </p:spPr>
        <p:txBody>
          <a:bodyPr spcFirstLastPara="1" wrap="square" lIns="91425" tIns="45700" rIns="91425" bIns="45700" anchor="t" anchorCtr="0">
            <a:normAutofit fontScale="55000" lnSpcReduction="20000"/>
          </a:bodyPr>
          <a:lstStyle/>
          <a:p>
            <a:pPr marL="342900" lvl="0" indent="-342900" algn="l" rtl="0">
              <a:spcBef>
                <a:spcPts val="0"/>
              </a:spcBef>
              <a:spcAft>
                <a:spcPts val="0"/>
              </a:spcAft>
              <a:buSzPct val="80000"/>
              <a:buChar char="►"/>
            </a:pPr>
            <a:r>
              <a:rPr lang="en-US" sz="4500" u="sng" dirty="0">
                <a:latin typeface="Times New Roman"/>
                <a:ea typeface="Times New Roman"/>
                <a:cs typeface="Times New Roman"/>
                <a:sym typeface="Times New Roman"/>
              </a:rPr>
              <a:t>Timeline of the BAC</a:t>
            </a:r>
            <a:endParaRPr dirty="0"/>
          </a:p>
          <a:p>
            <a:pPr marL="742950" lvl="1" indent="-285750" algn="l" rtl="0">
              <a:spcBef>
                <a:spcPts val="1000"/>
              </a:spcBef>
              <a:spcAft>
                <a:spcPts val="0"/>
              </a:spcAft>
              <a:buSzPct val="80000"/>
              <a:buChar char="►"/>
            </a:pPr>
            <a:r>
              <a:rPr lang="en-US" sz="4500" dirty="0">
                <a:latin typeface="Times New Roman"/>
                <a:ea typeface="Times New Roman"/>
                <a:cs typeface="Times New Roman"/>
                <a:sym typeface="Times New Roman"/>
              </a:rPr>
              <a:t>It’s the prep work that determines your success during bargaining. </a:t>
            </a:r>
            <a:endParaRPr sz="4500" dirty="0">
              <a:latin typeface="Times New Roman"/>
              <a:ea typeface="Times New Roman"/>
              <a:cs typeface="Times New Roman"/>
              <a:sym typeface="Times New Roman"/>
            </a:endParaRPr>
          </a:p>
          <a:p>
            <a:pPr marL="742950" lvl="1" indent="-285750" algn="l" rtl="0">
              <a:spcBef>
                <a:spcPts val="1000"/>
              </a:spcBef>
              <a:spcAft>
                <a:spcPts val="0"/>
              </a:spcAft>
              <a:buSzPct val="80000"/>
              <a:buChar char="►"/>
            </a:pPr>
            <a:r>
              <a:rPr lang="en-US" sz="4500" dirty="0">
                <a:latin typeface="Times New Roman"/>
                <a:ea typeface="Times New Roman"/>
                <a:cs typeface="Times New Roman"/>
                <a:sym typeface="Times New Roman"/>
              </a:rPr>
              <a:t>The bargaining prep work is often initially started by the BAC.</a:t>
            </a:r>
            <a:endParaRPr sz="4500" dirty="0">
              <a:latin typeface="Times New Roman"/>
              <a:ea typeface="Times New Roman"/>
              <a:cs typeface="Times New Roman"/>
              <a:sym typeface="Times New Roman"/>
            </a:endParaRPr>
          </a:p>
          <a:p>
            <a:pPr marL="1143000" lvl="2" indent="-228600" algn="l" rtl="0">
              <a:spcBef>
                <a:spcPts val="1000"/>
              </a:spcBef>
              <a:spcAft>
                <a:spcPts val="0"/>
              </a:spcAft>
              <a:buSzPct val="80000"/>
              <a:buChar char="►"/>
            </a:pPr>
            <a:r>
              <a:rPr lang="en-US" sz="4500" dirty="0">
                <a:latin typeface="Times New Roman"/>
                <a:ea typeface="Times New Roman"/>
                <a:cs typeface="Times New Roman"/>
                <a:sym typeface="Times New Roman"/>
              </a:rPr>
              <a:t>This work begins months before negotiations begin.</a:t>
            </a:r>
            <a:endParaRPr sz="4500" dirty="0"/>
          </a:p>
          <a:p>
            <a:pPr marL="742950" lvl="1" indent="-285750" algn="l" rtl="0">
              <a:spcBef>
                <a:spcPts val="1000"/>
              </a:spcBef>
              <a:spcAft>
                <a:spcPts val="0"/>
              </a:spcAft>
              <a:buSzPct val="80000"/>
              <a:buChar char="►"/>
            </a:pPr>
            <a:r>
              <a:rPr lang="en-US" sz="4500" dirty="0">
                <a:latin typeface="Times New Roman"/>
                <a:ea typeface="Times New Roman"/>
                <a:cs typeface="Times New Roman"/>
                <a:sym typeface="Times New Roman"/>
              </a:rPr>
              <a:t>Waiting to do this prep work too close to or during negotiations can bog down the progress and success. </a:t>
            </a:r>
            <a:endParaRPr sz="4500" dirty="0">
              <a:latin typeface="Times New Roman"/>
              <a:ea typeface="Times New Roman"/>
              <a:cs typeface="Times New Roman"/>
              <a:sym typeface="Times New Roman"/>
            </a:endParaRPr>
          </a:p>
          <a:p>
            <a:pPr marL="457200" lvl="1" indent="0" algn="l" rtl="0">
              <a:spcBef>
                <a:spcPts val="1000"/>
              </a:spcBef>
              <a:spcAft>
                <a:spcPts val="0"/>
              </a:spcAft>
              <a:buSzPct val="80000"/>
              <a:buNone/>
            </a:pPr>
            <a:endParaRPr sz="4500" dirty="0">
              <a:latin typeface="Times New Roman"/>
              <a:ea typeface="Times New Roman"/>
              <a:cs typeface="Times New Roman"/>
              <a:sym typeface="Times New Roman"/>
            </a:endParaRPr>
          </a:p>
          <a:p>
            <a:pPr marL="342900" lvl="0" indent="-342900" algn="l" rtl="0">
              <a:spcBef>
                <a:spcPts val="1000"/>
              </a:spcBef>
              <a:spcAft>
                <a:spcPts val="0"/>
              </a:spcAft>
              <a:buSzPct val="80000"/>
              <a:buChar char="►"/>
            </a:pPr>
            <a:r>
              <a:rPr lang="en-US" sz="4500" u="sng" dirty="0">
                <a:solidFill>
                  <a:srgbClr val="333333"/>
                </a:solidFill>
                <a:latin typeface="Times New Roman"/>
                <a:ea typeface="Times New Roman"/>
                <a:cs typeface="Times New Roman"/>
                <a:sym typeface="Times New Roman"/>
              </a:rPr>
              <a:t>Composition of BAC</a:t>
            </a:r>
            <a:endParaRPr sz="4500" u="sng" dirty="0">
              <a:latin typeface="Times New Roman"/>
              <a:ea typeface="Times New Roman"/>
              <a:cs typeface="Times New Roman"/>
              <a:sym typeface="Times New Roman"/>
            </a:endParaRPr>
          </a:p>
          <a:p>
            <a:pPr marL="742950" lvl="1" indent="-285750" algn="l" rtl="0">
              <a:spcBef>
                <a:spcPts val="1000"/>
              </a:spcBef>
              <a:spcAft>
                <a:spcPts val="0"/>
              </a:spcAft>
              <a:buSzPct val="80000"/>
              <a:buChar char="►"/>
            </a:pPr>
            <a:r>
              <a:rPr lang="en-US" sz="4500" dirty="0">
                <a:solidFill>
                  <a:srgbClr val="333333"/>
                </a:solidFill>
                <a:latin typeface="Times New Roman"/>
                <a:ea typeface="Times New Roman"/>
                <a:cs typeface="Times New Roman"/>
                <a:sym typeface="Times New Roman"/>
              </a:rPr>
              <a:t>Equal number of union and employer reps--not less than two of each group--current employees.</a:t>
            </a:r>
            <a:endParaRPr dirty="0"/>
          </a:p>
          <a:p>
            <a:pPr marL="742950" lvl="1" indent="-285750" algn="l" rtl="0">
              <a:spcBef>
                <a:spcPts val="1000"/>
              </a:spcBef>
              <a:spcAft>
                <a:spcPts val="0"/>
              </a:spcAft>
              <a:buSzPct val="80000"/>
              <a:buChar char="►"/>
            </a:pPr>
            <a:r>
              <a:rPr lang="en-US" sz="4500" dirty="0">
                <a:solidFill>
                  <a:srgbClr val="333333"/>
                </a:solidFill>
                <a:latin typeface="Times New Roman"/>
                <a:ea typeface="Times New Roman"/>
                <a:cs typeface="Times New Roman"/>
                <a:sym typeface="Times New Roman"/>
              </a:rPr>
              <a:t>Minimal number of consultants/brokers, plan reps, and other advisors and attending on as-needed basis.</a:t>
            </a:r>
            <a:endParaRPr dirty="0"/>
          </a:p>
          <a:p>
            <a:pPr marL="742950" lvl="1" indent="-224282" algn="l" rtl="0">
              <a:spcBef>
                <a:spcPts val="1000"/>
              </a:spcBef>
              <a:spcAft>
                <a:spcPts val="0"/>
              </a:spcAft>
              <a:buSzPct val="80000"/>
              <a:buNone/>
            </a:pPr>
            <a:endParaRPr sz="2200" dirty="0">
              <a:latin typeface="Times New Roman"/>
              <a:ea typeface="Times New Roman"/>
              <a:cs typeface="Times New Roman"/>
              <a:sym typeface="Times New Roman"/>
            </a:endParaRPr>
          </a:p>
          <a:p>
            <a:pPr marL="0" lvl="0" indent="0" algn="l" rtl="0">
              <a:spcBef>
                <a:spcPts val="1000"/>
              </a:spcBef>
              <a:spcAft>
                <a:spcPts val="0"/>
              </a:spcAft>
              <a:buSzPct val="79999"/>
              <a:buNone/>
            </a:pPr>
            <a:endParaRPr dirty="0"/>
          </a:p>
          <a:p>
            <a:pPr marL="342900" lvl="0" indent="-292608" algn="l" rtl="0">
              <a:spcBef>
                <a:spcPts val="1000"/>
              </a:spcBef>
              <a:spcAft>
                <a:spcPts val="0"/>
              </a:spcAft>
              <a:buSzPct val="79999"/>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6">
                                            <p:txEl>
                                              <p:pRg st="0" end="0"/>
                                            </p:txEl>
                                          </p:spTgt>
                                        </p:tgtEl>
                                        <p:attrNameLst>
                                          <p:attrName>style.visibility</p:attrName>
                                        </p:attrNameLst>
                                      </p:cBhvr>
                                      <p:to>
                                        <p:strVal val="visible"/>
                                      </p:to>
                                    </p:set>
                                    <p:animEffect transition="in" filter="fade">
                                      <p:cBhvr>
                                        <p:cTn id="7" dur="1000"/>
                                        <p:tgtEl>
                                          <p:spTgt spid="1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6">
                                            <p:txEl>
                                              <p:pRg st="1" end="1"/>
                                            </p:txEl>
                                          </p:spTgt>
                                        </p:tgtEl>
                                        <p:attrNameLst>
                                          <p:attrName>style.visibility</p:attrName>
                                        </p:attrNameLst>
                                      </p:cBhvr>
                                      <p:to>
                                        <p:strVal val="visible"/>
                                      </p:to>
                                    </p:set>
                                    <p:animEffect transition="in" filter="fade">
                                      <p:cBhvr>
                                        <p:cTn id="12" dur="1000"/>
                                        <p:tgtEl>
                                          <p:spTgt spid="1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6">
                                            <p:txEl>
                                              <p:pRg st="2" end="2"/>
                                            </p:txEl>
                                          </p:spTgt>
                                        </p:tgtEl>
                                        <p:attrNameLst>
                                          <p:attrName>style.visibility</p:attrName>
                                        </p:attrNameLst>
                                      </p:cBhvr>
                                      <p:to>
                                        <p:strVal val="visible"/>
                                      </p:to>
                                    </p:set>
                                    <p:animEffect transition="in" filter="fade">
                                      <p:cBhvr>
                                        <p:cTn id="17" dur="1000"/>
                                        <p:tgtEl>
                                          <p:spTgt spid="1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6">
                                            <p:txEl>
                                              <p:pRg st="3" end="3"/>
                                            </p:txEl>
                                          </p:spTgt>
                                        </p:tgtEl>
                                        <p:attrNameLst>
                                          <p:attrName>style.visibility</p:attrName>
                                        </p:attrNameLst>
                                      </p:cBhvr>
                                      <p:to>
                                        <p:strVal val="visible"/>
                                      </p:to>
                                    </p:set>
                                    <p:animEffect transition="in" filter="fade">
                                      <p:cBhvr>
                                        <p:cTn id="22" dur="1000"/>
                                        <p:tgtEl>
                                          <p:spTgt spid="1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6">
                                            <p:txEl>
                                              <p:pRg st="4" end="4"/>
                                            </p:txEl>
                                          </p:spTgt>
                                        </p:tgtEl>
                                        <p:attrNameLst>
                                          <p:attrName>style.visibility</p:attrName>
                                        </p:attrNameLst>
                                      </p:cBhvr>
                                      <p:to>
                                        <p:strVal val="visible"/>
                                      </p:to>
                                    </p:set>
                                    <p:animEffect transition="in" filter="fade">
                                      <p:cBhvr>
                                        <p:cTn id="27" dur="1000"/>
                                        <p:tgtEl>
                                          <p:spTgt spid="1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6">
                                            <p:txEl>
                                              <p:pRg st="5" end="5"/>
                                            </p:txEl>
                                          </p:spTgt>
                                        </p:tgtEl>
                                        <p:attrNameLst>
                                          <p:attrName>style.visibility</p:attrName>
                                        </p:attrNameLst>
                                      </p:cBhvr>
                                      <p:to>
                                        <p:strVal val="visible"/>
                                      </p:to>
                                    </p:set>
                                    <p:animEffect transition="in" filter="fade">
                                      <p:cBhvr>
                                        <p:cTn id="32" dur="1000"/>
                                        <p:tgtEl>
                                          <p:spTgt spid="1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6">
                                            <p:txEl>
                                              <p:pRg st="6" end="6"/>
                                            </p:txEl>
                                          </p:spTgt>
                                        </p:tgtEl>
                                        <p:attrNameLst>
                                          <p:attrName>style.visibility</p:attrName>
                                        </p:attrNameLst>
                                      </p:cBhvr>
                                      <p:to>
                                        <p:strVal val="visible"/>
                                      </p:to>
                                    </p:set>
                                    <p:animEffect transition="in" filter="fade">
                                      <p:cBhvr>
                                        <p:cTn id="37" dur="1000"/>
                                        <p:tgtEl>
                                          <p:spTgt spid="1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6">
                                            <p:txEl>
                                              <p:pRg st="7" end="7"/>
                                            </p:txEl>
                                          </p:spTgt>
                                        </p:tgtEl>
                                        <p:attrNameLst>
                                          <p:attrName>style.visibility</p:attrName>
                                        </p:attrNameLst>
                                      </p:cBhvr>
                                      <p:to>
                                        <p:strVal val="visible"/>
                                      </p:to>
                                    </p:set>
                                    <p:animEffect transition="in" filter="fade">
                                      <p:cBhvr>
                                        <p:cTn id="42" dur="1000"/>
                                        <p:tgtEl>
                                          <p:spTgt spid="1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6">
                                            <p:txEl>
                                              <p:pRg st="8" end="8"/>
                                            </p:txEl>
                                          </p:spTgt>
                                        </p:tgtEl>
                                        <p:attrNameLst>
                                          <p:attrName>style.visibility</p:attrName>
                                        </p:attrNameLst>
                                      </p:cBhvr>
                                      <p:to>
                                        <p:strVal val="visible"/>
                                      </p:to>
                                    </p:set>
                                    <p:animEffect transition="in" filter="fade">
                                      <p:cBhvr>
                                        <p:cTn id="47" dur="1000"/>
                                        <p:tgtEl>
                                          <p:spTgt spid="1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86">
                                            <p:txEl>
                                              <p:pRg st="9" end="9"/>
                                            </p:txEl>
                                          </p:spTgt>
                                        </p:tgtEl>
                                        <p:attrNameLst>
                                          <p:attrName>style.visibility</p:attrName>
                                        </p:attrNameLst>
                                      </p:cBhvr>
                                      <p:to>
                                        <p:strVal val="visible"/>
                                      </p:to>
                                    </p:set>
                                    <p:animEffect transition="in" filter="fade">
                                      <p:cBhvr>
                                        <p:cTn id="52" dur="1000"/>
                                        <p:tgtEl>
                                          <p:spTgt spid="18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86">
                                            <p:txEl>
                                              <p:pRg st="10" end="10"/>
                                            </p:txEl>
                                          </p:spTgt>
                                        </p:tgtEl>
                                        <p:attrNameLst>
                                          <p:attrName>style.visibility</p:attrName>
                                        </p:attrNameLst>
                                      </p:cBhvr>
                                      <p:to>
                                        <p:strVal val="visible"/>
                                      </p:to>
                                    </p:set>
                                    <p:animEffect transition="in" filter="fade">
                                      <p:cBhvr>
                                        <p:cTn id="57" dur="1000"/>
                                        <p:tgtEl>
                                          <p:spTgt spid="18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86">
                                            <p:txEl>
                                              <p:pRg st="11" end="11"/>
                                            </p:txEl>
                                          </p:spTgt>
                                        </p:tgtEl>
                                        <p:attrNameLst>
                                          <p:attrName>style.visibility</p:attrName>
                                        </p:attrNameLst>
                                      </p:cBhvr>
                                      <p:to>
                                        <p:strVal val="visible"/>
                                      </p:to>
                                    </p:set>
                                    <p:animEffect transition="in" filter="fade">
                                      <p:cBhvr>
                                        <p:cTn id="62" dur="1000"/>
                                        <p:tgtEl>
                                          <p:spTgt spid="18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6"/>
          <p:cNvSpPr txBox="1">
            <a:spLocks noGrp="1"/>
          </p:cNvSpPr>
          <p:nvPr>
            <p:ph type="title"/>
          </p:nvPr>
        </p:nvSpPr>
        <p:spPr>
          <a:xfrm>
            <a:off x="166254" y="505347"/>
            <a:ext cx="9601200" cy="620485"/>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Times New Roman"/>
              <a:buNone/>
            </a:pPr>
            <a:r>
              <a:rPr lang="en-US" sz="2800" b="1" dirty="0">
                <a:solidFill>
                  <a:schemeClr val="dk1"/>
                </a:solidFill>
                <a:latin typeface="Times New Roman"/>
                <a:ea typeface="Times New Roman"/>
                <a:cs typeface="Times New Roman"/>
                <a:sym typeface="Times New Roman"/>
              </a:rPr>
              <a:t>BAC/Joint Health Committee (#4)</a:t>
            </a:r>
            <a:br>
              <a:rPr lang="en-US" dirty="0">
                <a:latin typeface="Times New Roman"/>
                <a:ea typeface="Times New Roman"/>
                <a:cs typeface="Times New Roman"/>
                <a:sym typeface="Times New Roman"/>
              </a:rPr>
            </a:br>
            <a:endParaRPr dirty="0">
              <a:latin typeface="Times New Roman"/>
              <a:ea typeface="Times New Roman"/>
              <a:cs typeface="Times New Roman"/>
              <a:sym typeface="Times New Roman"/>
            </a:endParaRPr>
          </a:p>
        </p:txBody>
      </p:sp>
      <p:sp>
        <p:nvSpPr>
          <p:cNvPr id="193" name="Google Shape;193;p6"/>
          <p:cNvSpPr txBox="1">
            <a:spLocks noGrp="1"/>
          </p:cNvSpPr>
          <p:nvPr>
            <p:ph type="body" idx="1"/>
          </p:nvPr>
        </p:nvSpPr>
        <p:spPr>
          <a:xfrm>
            <a:off x="344814" y="900545"/>
            <a:ext cx="10184038" cy="5850833"/>
          </a:xfrm>
          <a:prstGeom prst="rect">
            <a:avLst/>
          </a:prstGeom>
          <a:noFill/>
          <a:ln>
            <a:noFill/>
          </a:ln>
        </p:spPr>
        <p:txBody>
          <a:bodyPr spcFirstLastPara="1" wrap="square" lIns="91425" tIns="45700" rIns="91425" bIns="45700" anchor="t" anchorCtr="0">
            <a:normAutofit fontScale="25000" lnSpcReduction="20000"/>
          </a:bodyPr>
          <a:lstStyle/>
          <a:p>
            <a:pPr marL="457200" lvl="1" indent="0" algn="l" rtl="0">
              <a:spcBef>
                <a:spcPts val="0"/>
              </a:spcBef>
              <a:spcAft>
                <a:spcPts val="0"/>
              </a:spcAft>
              <a:buSzPct val="79999"/>
              <a:buNone/>
            </a:pPr>
            <a:endParaRPr sz="7200" b="0" i="0" dirty="0">
              <a:solidFill>
                <a:srgbClr val="333333"/>
              </a:solidFill>
              <a:latin typeface="Times New Roman"/>
              <a:ea typeface="Times New Roman"/>
              <a:cs typeface="Times New Roman"/>
              <a:sym typeface="Times New Roman"/>
            </a:endParaRPr>
          </a:p>
          <a:p>
            <a:pPr marL="342900" lvl="0" indent="-342900" algn="l" rtl="0">
              <a:spcBef>
                <a:spcPts val="1000"/>
              </a:spcBef>
              <a:spcAft>
                <a:spcPts val="0"/>
              </a:spcAft>
              <a:buSzPct val="79999"/>
              <a:buChar char="►"/>
            </a:pPr>
            <a:r>
              <a:rPr lang="en-US" sz="7200" u="sng" dirty="0">
                <a:latin typeface="Times New Roman"/>
                <a:ea typeface="Times New Roman"/>
                <a:cs typeface="Times New Roman"/>
                <a:sym typeface="Times New Roman"/>
              </a:rPr>
              <a:t>Establish ground rules, bylaws, and decision-making process (majority rule?)</a:t>
            </a:r>
            <a:endParaRPr dirty="0"/>
          </a:p>
          <a:p>
            <a:pPr marL="742950" lvl="1" indent="-285750" algn="l" rtl="0">
              <a:spcBef>
                <a:spcPts val="1000"/>
              </a:spcBef>
              <a:spcAft>
                <a:spcPts val="0"/>
              </a:spcAft>
              <a:buSzPct val="79999"/>
              <a:buChar char="►"/>
            </a:pPr>
            <a:r>
              <a:rPr lang="en-US" sz="7200" dirty="0">
                <a:solidFill>
                  <a:srgbClr val="333333"/>
                </a:solidFill>
                <a:latin typeface="Times New Roman"/>
                <a:ea typeface="Times New Roman"/>
                <a:cs typeface="Times New Roman"/>
                <a:sym typeface="Times New Roman"/>
              </a:rPr>
              <a:t>BAC Co-Chairpersonship is ideal.</a:t>
            </a:r>
            <a:endParaRPr dirty="0"/>
          </a:p>
          <a:p>
            <a:pPr marL="742950" lvl="1" indent="-285750" algn="l" rtl="0">
              <a:spcBef>
                <a:spcPts val="1000"/>
              </a:spcBef>
              <a:spcAft>
                <a:spcPts val="0"/>
              </a:spcAft>
              <a:buSzPct val="79999"/>
              <a:buChar char="►"/>
            </a:pPr>
            <a:r>
              <a:rPr lang="en-US" sz="7200" b="0" i="0" dirty="0">
                <a:solidFill>
                  <a:srgbClr val="333333"/>
                </a:solidFill>
                <a:latin typeface="Times New Roman"/>
                <a:ea typeface="Times New Roman"/>
                <a:cs typeface="Times New Roman"/>
                <a:sym typeface="Times New Roman"/>
              </a:rPr>
              <a:t>Should meet </a:t>
            </a:r>
            <a:r>
              <a:rPr lang="en-US" sz="7200" b="1" dirty="0">
                <a:solidFill>
                  <a:srgbClr val="333333"/>
                </a:solidFill>
                <a:latin typeface="Times New Roman"/>
                <a:ea typeface="Times New Roman"/>
                <a:cs typeface="Times New Roman"/>
                <a:sym typeface="Times New Roman"/>
              </a:rPr>
              <a:t>regularly throughout</a:t>
            </a:r>
            <a:r>
              <a:rPr lang="en-US" sz="7200" b="1" i="0" dirty="0">
                <a:solidFill>
                  <a:srgbClr val="333333"/>
                </a:solidFill>
                <a:latin typeface="Times New Roman"/>
                <a:ea typeface="Times New Roman"/>
                <a:cs typeface="Times New Roman"/>
                <a:sym typeface="Times New Roman"/>
              </a:rPr>
              <a:t> </a:t>
            </a:r>
            <a:r>
              <a:rPr lang="en-US" sz="7200" b="0" i="0" dirty="0">
                <a:solidFill>
                  <a:srgbClr val="333333"/>
                </a:solidFill>
                <a:latin typeface="Times New Roman"/>
                <a:ea typeface="Times New Roman"/>
                <a:cs typeface="Times New Roman"/>
                <a:sym typeface="Times New Roman"/>
              </a:rPr>
              <a:t>the year to conduct </a:t>
            </a:r>
            <a:r>
              <a:rPr lang="en-US" sz="7200" dirty="0">
                <a:solidFill>
                  <a:srgbClr val="333333"/>
                </a:solidFill>
                <a:latin typeface="Times New Roman"/>
                <a:ea typeface="Times New Roman"/>
                <a:cs typeface="Times New Roman"/>
                <a:sym typeface="Times New Roman"/>
              </a:rPr>
              <a:t>and discuss the health plan data</a:t>
            </a:r>
            <a:r>
              <a:rPr lang="en-US" sz="7200" b="0" i="0" dirty="0">
                <a:solidFill>
                  <a:srgbClr val="333333"/>
                </a:solidFill>
                <a:latin typeface="Times New Roman"/>
                <a:ea typeface="Times New Roman"/>
                <a:cs typeface="Times New Roman"/>
                <a:sym typeface="Times New Roman"/>
              </a:rPr>
              <a:t>.</a:t>
            </a:r>
            <a:r>
              <a:rPr lang="en-US" sz="7200" dirty="0">
                <a:solidFill>
                  <a:srgbClr val="333333"/>
                </a:solidFill>
                <a:latin typeface="Times New Roman"/>
                <a:ea typeface="Times New Roman"/>
                <a:cs typeface="Times New Roman"/>
                <a:sym typeface="Times New Roman"/>
              </a:rPr>
              <a:t> </a:t>
            </a:r>
            <a:endParaRPr sz="7200" dirty="0">
              <a:solidFill>
                <a:srgbClr val="333333"/>
              </a:solidFill>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7200" dirty="0">
                <a:latin typeface="Times New Roman"/>
                <a:ea typeface="Times New Roman"/>
                <a:cs typeface="Times New Roman"/>
                <a:sym typeface="Times New Roman"/>
              </a:rPr>
              <a:t>Clarify how the CBA will guide decision-making process.</a:t>
            </a:r>
            <a:endParaRPr dirty="0"/>
          </a:p>
          <a:p>
            <a:pPr marL="742950" lvl="1" indent="-285750" algn="l" rtl="0">
              <a:spcBef>
                <a:spcPts val="1000"/>
              </a:spcBef>
              <a:spcAft>
                <a:spcPts val="0"/>
              </a:spcAft>
              <a:buSzPct val="79999"/>
              <a:buChar char="►"/>
            </a:pPr>
            <a:r>
              <a:rPr lang="en-US" sz="7200" b="0" i="0" dirty="0">
                <a:solidFill>
                  <a:srgbClr val="333333"/>
                </a:solidFill>
                <a:latin typeface="Times New Roman"/>
                <a:ea typeface="Times New Roman"/>
                <a:cs typeface="Times New Roman"/>
                <a:sym typeface="Times New Roman"/>
              </a:rPr>
              <a:t>Employer </a:t>
            </a:r>
            <a:r>
              <a:rPr lang="en-US" sz="7200" dirty="0">
                <a:solidFill>
                  <a:srgbClr val="333333"/>
                </a:solidFill>
                <a:latin typeface="Times New Roman"/>
                <a:ea typeface="Times New Roman"/>
                <a:cs typeface="Times New Roman"/>
                <a:sym typeface="Times New Roman"/>
              </a:rPr>
              <a:t>must make </a:t>
            </a:r>
            <a:r>
              <a:rPr lang="en-US" sz="7200" b="0" i="0" dirty="0">
                <a:solidFill>
                  <a:srgbClr val="333333"/>
                </a:solidFill>
                <a:latin typeface="Times New Roman"/>
                <a:ea typeface="Times New Roman"/>
                <a:cs typeface="Times New Roman"/>
                <a:sym typeface="Times New Roman"/>
              </a:rPr>
              <a:t>information </a:t>
            </a:r>
            <a:r>
              <a:rPr lang="en-US" sz="7200" dirty="0">
                <a:solidFill>
                  <a:srgbClr val="333333"/>
                </a:solidFill>
                <a:latin typeface="Times New Roman"/>
                <a:ea typeface="Times New Roman"/>
                <a:cs typeface="Times New Roman"/>
                <a:sym typeface="Times New Roman"/>
              </a:rPr>
              <a:t>on</a:t>
            </a:r>
            <a:r>
              <a:rPr lang="en-US" sz="7200" b="0" i="0" dirty="0">
                <a:solidFill>
                  <a:srgbClr val="333333"/>
                </a:solidFill>
                <a:latin typeface="Times New Roman"/>
                <a:ea typeface="Times New Roman"/>
                <a:cs typeface="Times New Roman"/>
                <a:sym typeface="Times New Roman"/>
              </a:rPr>
              <a:t> projected cost increases</a:t>
            </a:r>
            <a:r>
              <a:rPr lang="en-US" sz="7200" dirty="0">
                <a:solidFill>
                  <a:srgbClr val="333333"/>
                </a:solidFill>
                <a:latin typeface="Times New Roman"/>
                <a:ea typeface="Times New Roman"/>
                <a:cs typeface="Times New Roman"/>
                <a:sym typeface="Times New Roman"/>
              </a:rPr>
              <a:t> available</a:t>
            </a:r>
            <a:r>
              <a:rPr lang="en-US" sz="7200" b="0" i="0" dirty="0">
                <a:solidFill>
                  <a:srgbClr val="333333"/>
                </a:solidFill>
                <a:latin typeface="Times New Roman"/>
                <a:ea typeface="Times New Roman"/>
                <a:cs typeface="Times New Roman"/>
                <a:sym typeface="Times New Roman"/>
              </a:rPr>
              <a:t> to all members of the committee.</a:t>
            </a:r>
            <a:endParaRPr dirty="0"/>
          </a:p>
          <a:p>
            <a:pPr marL="742950" lvl="1" indent="-285750" algn="l" rtl="0">
              <a:spcBef>
                <a:spcPts val="1000"/>
              </a:spcBef>
              <a:spcAft>
                <a:spcPts val="0"/>
              </a:spcAft>
              <a:buSzPct val="79999"/>
              <a:buChar char="►"/>
            </a:pPr>
            <a:r>
              <a:rPr lang="en-US" sz="7200" dirty="0">
                <a:solidFill>
                  <a:schemeClr val="dk1"/>
                </a:solidFill>
                <a:latin typeface="Times New Roman"/>
                <a:ea typeface="Times New Roman"/>
                <a:cs typeface="Times New Roman"/>
                <a:sym typeface="Times New Roman"/>
              </a:rPr>
              <a:t>Employer funds the work of the BAC as they would be receiving the data anyway.</a:t>
            </a:r>
            <a:endParaRPr dirty="0"/>
          </a:p>
          <a:p>
            <a:pPr marL="457200" lvl="1" indent="0" algn="l" rtl="0">
              <a:spcBef>
                <a:spcPts val="1000"/>
              </a:spcBef>
              <a:spcAft>
                <a:spcPts val="0"/>
              </a:spcAft>
              <a:buSzPct val="79999"/>
              <a:buNone/>
            </a:pPr>
            <a:endParaRPr sz="7200" dirty="0">
              <a:solidFill>
                <a:schemeClr val="dk1"/>
              </a:solidFill>
              <a:latin typeface="Times New Roman"/>
              <a:ea typeface="Times New Roman"/>
              <a:cs typeface="Times New Roman"/>
              <a:sym typeface="Times New Roman"/>
            </a:endParaRPr>
          </a:p>
          <a:p>
            <a:pPr marL="342900" lvl="0" indent="-342900" algn="l" rtl="0">
              <a:spcBef>
                <a:spcPts val="1000"/>
              </a:spcBef>
              <a:spcAft>
                <a:spcPts val="0"/>
              </a:spcAft>
              <a:buSzPct val="79999"/>
              <a:buChar char="►"/>
            </a:pPr>
            <a:r>
              <a:rPr lang="en-US" sz="7200" u="sng" dirty="0">
                <a:solidFill>
                  <a:schemeClr val="dk1"/>
                </a:solidFill>
                <a:latin typeface="Times New Roman"/>
                <a:ea typeface="Times New Roman"/>
                <a:cs typeface="Times New Roman"/>
                <a:sym typeface="Times New Roman"/>
              </a:rPr>
              <a:t>Role of Union Member(s) on BAC</a:t>
            </a:r>
            <a:endParaRPr dirty="0"/>
          </a:p>
          <a:p>
            <a:pPr marL="742950" lvl="1" indent="-285750" algn="l" rtl="0">
              <a:spcBef>
                <a:spcPts val="1000"/>
              </a:spcBef>
              <a:spcAft>
                <a:spcPts val="0"/>
              </a:spcAft>
              <a:buSzPct val="80000"/>
              <a:buChar char="►"/>
            </a:pPr>
            <a:r>
              <a:rPr lang="en-US" sz="7000" dirty="0">
                <a:latin typeface="Times New Roman"/>
                <a:ea typeface="Times New Roman"/>
                <a:cs typeface="Times New Roman"/>
                <a:sym typeface="Times New Roman"/>
              </a:rPr>
              <a:t>Provides union with a seat at the table to represent and advocate for members.</a:t>
            </a:r>
            <a:endParaRPr dirty="0"/>
          </a:p>
          <a:p>
            <a:pPr marL="742950" lvl="1" indent="-285750" algn="l" rtl="0">
              <a:spcBef>
                <a:spcPts val="1000"/>
              </a:spcBef>
              <a:spcAft>
                <a:spcPts val="0"/>
              </a:spcAft>
              <a:buSzPct val="79999"/>
              <a:buChar char="►"/>
            </a:pPr>
            <a:r>
              <a:rPr lang="en-US" sz="7200" dirty="0">
                <a:solidFill>
                  <a:schemeClr val="dk1"/>
                </a:solidFill>
                <a:latin typeface="Times New Roman"/>
                <a:ea typeface="Times New Roman"/>
                <a:cs typeface="Times New Roman"/>
                <a:sym typeface="Times New Roman"/>
              </a:rPr>
              <a:t>Undertakes the majority, if not all, bargaining health care prep activities on behalf of union.</a:t>
            </a:r>
            <a:endParaRPr dirty="0"/>
          </a:p>
          <a:p>
            <a:pPr marL="742950" lvl="1" indent="-285750" algn="l" rtl="0">
              <a:spcBef>
                <a:spcPts val="1000"/>
              </a:spcBef>
              <a:spcAft>
                <a:spcPts val="0"/>
              </a:spcAft>
              <a:buSzPct val="79999"/>
              <a:buChar char="►"/>
            </a:pPr>
            <a:r>
              <a:rPr lang="en-US" sz="7200" dirty="0">
                <a:solidFill>
                  <a:schemeClr val="dk1"/>
                </a:solidFill>
                <a:latin typeface="Times New Roman"/>
                <a:ea typeface="Times New Roman"/>
                <a:cs typeface="Times New Roman"/>
                <a:sym typeface="Times New Roman"/>
              </a:rPr>
              <a:t>Corresponds regularly with full union membership to discuss prep work, ask for help, update union members on the progress made during negotiations. </a:t>
            </a:r>
            <a:endParaRPr dirty="0"/>
          </a:p>
          <a:p>
            <a:pPr marL="742950" lvl="1" indent="-285750" algn="l" rtl="0">
              <a:spcBef>
                <a:spcPts val="1000"/>
              </a:spcBef>
              <a:spcAft>
                <a:spcPts val="0"/>
              </a:spcAft>
              <a:buSzPct val="79999"/>
              <a:buChar char="►"/>
            </a:pPr>
            <a:r>
              <a:rPr lang="en-US" sz="7200" dirty="0">
                <a:solidFill>
                  <a:schemeClr val="dk1"/>
                </a:solidFill>
                <a:latin typeface="Times New Roman"/>
                <a:ea typeface="Times New Roman"/>
                <a:cs typeface="Times New Roman"/>
                <a:sym typeface="Times New Roman"/>
              </a:rPr>
              <a:t>Reviews health claims data, including utilization figures for medical/surgical, behavioral health, prescription drugs, etc. (no patient identifying information). </a:t>
            </a:r>
            <a:endParaRPr sz="7200" dirty="0">
              <a:solidFill>
                <a:schemeClr val="dk1"/>
              </a:solidFill>
              <a:latin typeface="Times New Roman"/>
              <a:ea typeface="Times New Roman"/>
              <a:cs typeface="Times New Roman"/>
              <a:sym typeface="Times New Roman"/>
            </a:endParaRPr>
          </a:p>
          <a:p>
            <a:pPr marL="742950" lvl="1" indent="-285750" algn="l" rtl="0">
              <a:spcBef>
                <a:spcPts val="1000"/>
              </a:spcBef>
              <a:spcAft>
                <a:spcPts val="0"/>
              </a:spcAft>
              <a:buSzPct val="79999"/>
              <a:buChar char="►"/>
            </a:pPr>
            <a:r>
              <a:rPr lang="en-US" sz="7200" dirty="0">
                <a:solidFill>
                  <a:schemeClr val="dk1"/>
                </a:solidFill>
                <a:latin typeface="Times New Roman"/>
                <a:ea typeface="Times New Roman"/>
                <a:cs typeface="Times New Roman"/>
                <a:sym typeface="Times New Roman"/>
              </a:rPr>
              <a:t>Union members on the Committee would, ideally, have a background in health care.</a:t>
            </a:r>
            <a:endParaRPr dirty="0"/>
          </a:p>
          <a:p>
            <a:pPr marL="742950" lvl="1" indent="-184150" algn="l" rtl="0">
              <a:spcBef>
                <a:spcPts val="1000"/>
              </a:spcBef>
              <a:spcAft>
                <a:spcPts val="0"/>
              </a:spcAft>
              <a:buSzPct val="80000"/>
              <a:buNone/>
            </a:pPr>
            <a:endParaRPr sz="8000" dirty="0">
              <a:solidFill>
                <a:schemeClr val="dk1"/>
              </a:solidFill>
              <a:latin typeface="Times New Roman"/>
              <a:ea typeface="Times New Roman"/>
              <a:cs typeface="Times New Roman"/>
              <a:sym typeface="Times New Roman"/>
            </a:endParaRPr>
          </a:p>
          <a:p>
            <a:pPr marL="342900" lvl="0" indent="-320040" algn="l" rtl="0">
              <a:spcBef>
                <a:spcPts val="1000"/>
              </a:spcBef>
              <a:spcAft>
                <a:spcPts val="0"/>
              </a:spcAft>
              <a:buSzPct val="79999"/>
              <a:buNone/>
            </a:pPr>
            <a:endParaRPr dirty="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200" name="Google Shape;200;g174694f81fd_0_12"/>
          <p:cNvSpPr txBox="1">
            <a:spLocks noGrp="1"/>
          </p:cNvSpPr>
          <p:nvPr>
            <p:ph type="body" idx="1"/>
          </p:nvPr>
        </p:nvSpPr>
        <p:spPr>
          <a:xfrm>
            <a:off x="677334" y="2160589"/>
            <a:ext cx="8596800" cy="38808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sz="4000" b="1" dirty="0">
                <a:latin typeface="Times New Roman" panose="02020603050405020304" pitchFamily="18" charset="0"/>
                <a:cs typeface="Times New Roman" panose="02020603050405020304" pitchFamily="18" charset="0"/>
              </a:rPr>
              <a:t>Survey the Association Members about Insurance/Health Benefit Concerns</a:t>
            </a:r>
            <a:endParaRPr sz="4000" b="1"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1079</TotalTime>
  <Words>4607</Words>
  <Application>Microsoft Office PowerPoint</Application>
  <PresentationFormat>Widescreen</PresentationFormat>
  <Paragraphs>339</Paragraphs>
  <Slides>37</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Noto Sans Symbols</vt:lpstr>
      <vt:lpstr>Times New Roman</vt:lpstr>
      <vt:lpstr>Trebuchet MS</vt:lpstr>
      <vt:lpstr>Facet</vt:lpstr>
      <vt:lpstr>Bargaining  Health Care Benefits  </vt:lpstr>
      <vt:lpstr>Introductions</vt:lpstr>
      <vt:lpstr>Documents In Your Toolkit</vt:lpstr>
      <vt:lpstr>PowerPoint Presentation</vt:lpstr>
      <vt:lpstr>    Benefits Advisory Committee/Joint Health Committee </vt:lpstr>
      <vt:lpstr>BAC/Joint Health Committee (#2)</vt:lpstr>
      <vt:lpstr> BAC/Joint Health Committee (#3) </vt:lpstr>
      <vt:lpstr>BAC/Joint Health Committee (#4) </vt:lpstr>
      <vt:lpstr>PowerPoint Presentation</vt:lpstr>
      <vt:lpstr>Survey Members:  Identify Members' Benefit Plan and Cost Concerns  </vt:lpstr>
      <vt:lpstr>Sample Survey Questions  </vt:lpstr>
      <vt:lpstr>Sample Survey Questions…(2) </vt:lpstr>
      <vt:lpstr>PowerPoint Presentation</vt:lpstr>
      <vt:lpstr>BAC/Joint Health Committee Questions to Brokers </vt:lpstr>
      <vt:lpstr>Analyze Health Plan Cost and Utilization Data </vt:lpstr>
      <vt:lpstr>Analyze Health Plan Cost and Utilization Data (#2)</vt:lpstr>
      <vt:lpstr>Analyze Health Plan Cost and Utilization Data (#3)</vt:lpstr>
      <vt:lpstr>PowerPoint Presentation</vt:lpstr>
      <vt:lpstr>Bargaining Strategies: Understanding Plan Structure and Health Care Terminology </vt:lpstr>
      <vt:lpstr>Bargaining Strategies: Understanding Plan Structure and Health Care Terminology  </vt:lpstr>
      <vt:lpstr>Bargaining Strategies: Understanding Plan Structure and Health Care Terminology </vt:lpstr>
      <vt:lpstr>Bargaining Strategies: Understanding Plan Structure and Health Care Terminology </vt:lpstr>
      <vt:lpstr>Bargaining Strategies: Understanding Plan Structure and Health Care Terminology </vt:lpstr>
      <vt:lpstr>Bargaining Strategies: Understanding Plan Structure and Health Care Terminology </vt:lpstr>
      <vt:lpstr>High Deductible Health Plans (HDHPs)</vt:lpstr>
      <vt:lpstr>High Deductible Health Plans (HDHPs)</vt:lpstr>
      <vt:lpstr>PowerPoint Presentation</vt:lpstr>
      <vt:lpstr>Salary Versus Health Care Benefits</vt:lpstr>
      <vt:lpstr>Salary Versus Health Care Benefits (#2)</vt:lpstr>
      <vt:lpstr>PowerPoint Presentation</vt:lpstr>
      <vt:lpstr>Prescription Medication Changes Under the Inflation Reduction Act</vt:lpstr>
      <vt:lpstr>Prescription Medication Changes Under the Inflation Reduction Act</vt:lpstr>
      <vt:lpstr>Prescription Medication Changes Under the Inflation Reduction Act</vt:lpstr>
      <vt:lpstr>PowerPoint Presentation</vt:lpstr>
      <vt:lpstr>Preventive Wellness Employee Programs </vt:lpstr>
      <vt:lpstr>Mental Health Parity</vt:lpstr>
      <vt:lpstr>  Questions?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Bargaining  Health Care Benefits</dc:title>
  <dc:creator>Blankenship, Cynthia [NEA-CAO-CBMA]</dc:creator>
  <cp:lastModifiedBy>Karen Loveridge [UT]</cp:lastModifiedBy>
  <cp:revision>5</cp:revision>
  <cp:lastPrinted>2022-10-28T14:29:20Z</cp:lastPrinted>
  <dcterms:created xsi:type="dcterms:W3CDTF">2022-07-07T19:07:15Z</dcterms:created>
  <dcterms:modified xsi:type="dcterms:W3CDTF">2022-12-06T20:13:40Z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0x010100A50EACDA7DA3354A995D7E49BEC070FD</vt:lpwstr>
  </property>
  <property fmtid="{D5CDD505-2E9C-101B-9397-08002B2CF9AE}" pid="3" name="MediaServiceImageTags">
    <vt:lpwstr/>
  </property>
</Properties>
</file>